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Default Extension="wdp" ContentType="image/vnd.ms-photo"/>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0" r:id="rId2"/>
    <p:sldId id="258" r:id="rId3"/>
    <p:sldId id="259" r:id="rId4"/>
    <p:sldId id="260" r:id="rId5"/>
    <p:sldId id="283" r:id="rId6"/>
    <p:sldId id="271" r:id="rId7"/>
    <p:sldId id="262" r:id="rId8"/>
    <p:sldId id="263" r:id="rId9"/>
    <p:sldId id="264" r:id="rId10"/>
    <p:sldId id="265" r:id="rId11"/>
    <p:sldId id="312" r:id="rId12"/>
    <p:sldId id="266" r:id="rId13"/>
    <p:sldId id="267" r:id="rId14"/>
    <p:sldId id="279" r:id="rId15"/>
    <p:sldId id="269" r:id="rId16"/>
    <p:sldId id="272" r:id="rId17"/>
    <p:sldId id="317" r:id="rId18"/>
    <p:sldId id="273" r:id="rId19"/>
    <p:sldId id="274" r:id="rId20"/>
    <p:sldId id="277" r:id="rId21"/>
    <p:sldId id="275" r:id="rId22"/>
    <p:sldId id="327" r:id="rId23"/>
    <p:sldId id="276" r:id="rId24"/>
    <p:sldId id="328" r:id="rId25"/>
    <p:sldId id="278" r:id="rId26"/>
    <p:sldId id="280" r:id="rId27"/>
    <p:sldId id="297" r:id="rId28"/>
    <p:sldId id="299" r:id="rId29"/>
    <p:sldId id="316" r:id="rId30"/>
    <p:sldId id="281" r:id="rId31"/>
    <p:sldId id="282" r:id="rId32"/>
    <p:sldId id="284" r:id="rId33"/>
    <p:sldId id="285" r:id="rId34"/>
    <p:sldId id="313" r:id="rId35"/>
    <p:sldId id="314" r:id="rId36"/>
    <p:sldId id="315" r:id="rId37"/>
    <p:sldId id="286" r:id="rId38"/>
    <p:sldId id="287" r:id="rId39"/>
    <p:sldId id="295" r:id="rId40"/>
    <p:sldId id="306" r:id="rId41"/>
    <p:sldId id="307" r:id="rId42"/>
    <p:sldId id="308" r:id="rId43"/>
    <p:sldId id="288" r:id="rId44"/>
    <p:sldId id="290" r:id="rId45"/>
    <p:sldId id="293" r:id="rId46"/>
    <p:sldId id="310" r:id="rId47"/>
    <p:sldId id="294" r:id="rId48"/>
    <p:sldId id="300" r:id="rId49"/>
    <p:sldId id="326" r:id="rId50"/>
    <p:sldId id="301" r:id="rId51"/>
    <p:sldId id="302" r:id="rId52"/>
    <p:sldId id="303" r:id="rId53"/>
    <p:sldId id="304" r:id="rId54"/>
    <p:sldId id="305" r:id="rId55"/>
    <p:sldId id="318" r:id="rId56"/>
    <p:sldId id="320" r:id="rId57"/>
    <p:sldId id="319" r:id="rId58"/>
    <p:sldId id="322" r:id="rId59"/>
    <p:sldId id="321" r:id="rId60"/>
    <p:sldId id="324" r:id="rId61"/>
    <p:sldId id="325" r:id="rId62"/>
    <p:sldId id="323" r:id="rId63"/>
    <p:sldId id="309" r:id="rId6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horzBarState="maximized">
    <p:restoredLeft sz="15582" autoAdjust="0"/>
    <p:restoredTop sz="94671" autoAdjust="0"/>
  </p:normalViewPr>
  <p:slideViewPr>
    <p:cSldViewPr>
      <p:cViewPr>
        <p:scale>
          <a:sx n="80" d="100"/>
          <a:sy n="80" d="100"/>
        </p:scale>
        <p:origin x="-1188" y="-198"/>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15.04.2016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15.04.2016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15.04.2016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pPr/>
              <a:t>15.04.2016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pPr/>
              <a:t>15.04.2016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pPr/>
              <a:t>15.04.2016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pPr/>
              <a:t>15.04.2016</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pPr/>
              <a:t>15.04.2016</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pPr/>
              <a:t>15.04.2016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15.04.2016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pPr/>
              <a:t>15.04.2016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pPr/>
              <a:t>‹#›</a:t>
            </a:fld>
            <a:endParaRPr lang="ru-RU"/>
          </a:p>
        </p:txBody>
      </p:sp>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3D4A8"/>
            </a:gs>
            <a:gs pos="50000">
              <a:srgbClr val="21D6E0"/>
            </a:gs>
            <a:gs pos="100000">
              <a:srgbClr val="0087E6"/>
            </a:gs>
          </a:gsLst>
          <a:lin ang="54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pPr/>
              <a:t>15.04.2016</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1214422"/>
            <a:ext cx="9144000" cy="2286016"/>
          </a:xfrm>
        </p:spPr>
        <p:txBody>
          <a:bodyPr>
            <a:noAutofit/>
          </a:bodyPr>
          <a:lstStyle/>
          <a:p>
            <a:r>
              <a:rPr lang="ru-RU" sz="5700" dirty="0" smtClean="0">
                <a:solidFill>
                  <a:srgbClr val="7030A0"/>
                </a:solidFill>
                <a:effectLst>
                  <a:outerShdw blurRad="38100" dist="38100" dir="2700000" algn="tl">
                    <a:srgbClr val="000000">
                      <a:alpha val="43137"/>
                    </a:srgbClr>
                  </a:outerShdw>
                </a:effectLst>
                <a:latin typeface="Bookman Old Style" panose="02050604050505020204" pitchFamily="18" charset="0"/>
              </a:rPr>
              <a:t>«</a:t>
            </a:r>
            <a:r>
              <a:rPr lang="ru-RU" sz="5700" dirty="0" smtClean="0">
                <a:solidFill>
                  <a:srgbClr val="7030A0"/>
                </a:solidFill>
                <a:effectLst>
                  <a:outerShdw blurRad="38100" dist="38100" dir="2700000" algn="tl">
                    <a:srgbClr val="000000">
                      <a:alpha val="43137"/>
                    </a:srgbClr>
                  </a:outerShdw>
                </a:effectLst>
                <a:latin typeface="Bookman Old Style" pitchFamily="18" charset="0"/>
              </a:rPr>
              <a:t>Самый непрочитанный </a:t>
            </a:r>
            <a:r>
              <a:rPr lang="ru-RU" sz="5700" dirty="0" smtClean="0">
                <a:solidFill>
                  <a:srgbClr val="7030A0"/>
                </a:solidFill>
                <a:effectLst>
                  <a:outerShdw blurRad="38100" dist="38100" dir="2700000" algn="tl">
                    <a:srgbClr val="000000">
                      <a:alpha val="43137"/>
                    </a:srgbClr>
                  </a:outerShdw>
                </a:effectLst>
                <a:latin typeface="Bookman Old Style" pitchFamily="18" charset="0"/>
              </a:rPr>
              <a:t>поэт</a:t>
            </a:r>
            <a:r>
              <a:rPr lang="ru-RU" sz="5700" dirty="0" smtClean="0">
                <a:solidFill>
                  <a:srgbClr val="7030A0"/>
                </a:solidFill>
                <a:effectLst>
                  <a:outerShdw blurRad="38100" dist="38100" dir="2700000" algn="tl">
                    <a:srgbClr val="000000">
                      <a:alpha val="43137"/>
                    </a:srgbClr>
                  </a:outerShdw>
                </a:effectLst>
                <a:latin typeface="Bookman Old Style" panose="02050604050505020204" pitchFamily="18" charset="0"/>
              </a:rPr>
              <a:t>…»</a:t>
            </a:r>
            <a:endParaRPr lang="ru-RU" sz="570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
        <p:nvSpPr>
          <p:cNvPr id="3" name="Подзаголовок 2"/>
          <p:cNvSpPr>
            <a:spLocks noGrp="1"/>
          </p:cNvSpPr>
          <p:nvPr>
            <p:ph type="subTitle" idx="1"/>
          </p:nvPr>
        </p:nvSpPr>
        <p:spPr>
          <a:xfrm>
            <a:off x="0" y="3717032"/>
            <a:ext cx="5868144" cy="2857872"/>
          </a:xfrm>
        </p:spPr>
        <p:txBody>
          <a:bodyPr>
            <a:noAutofit/>
          </a:bodyPr>
          <a:lstStyle/>
          <a:p>
            <a:r>
              <a:rPr lang="ru-RU" sz="4000" dirty="0" smtClean="0">
                <a:solidFill>
                  <a:srgbClr val="002060"/>
                </a:solidFill>
                <a:effectLst>
                  <a:outerShdw blurRad="38100" dist="38100" dir="2700000" algn="tl">
                    <a:srgbClr val="000000">
                      <a:alpha val="43137"/>
                    </a:srgbClr>
                  </a:outerShdw>
                </a:effectLst>
                <a:latin typeface="Bookman Old Style" panose="02050604050505020204" pitchFamily="18" charset="0"/>
              </a:rPr>
              <a:t>К 130-летию</a:t>
            </a:r>
          </a:p>
          <a:p>
            <a:r>
              <a:rPr lang="ru-RU" sz="4000" dirty="0" smtClean="0">
                <a:solidFill>
                  <a:srgbClr val="002060"/>
                </a:solidFill>
                <a:effectLst>
                  <a:outerShdw blurRad="38100" dist="38100" dir="2700000" algn="tl">
                    <a:srgbClr val="000000">
                      <a:alpha val="43137"/>
                    </a:srgbClr>
                  </a:outerShdw>
                </a:effectLst>
                <a:latin typeface="Bookman Old Style" panose="02050604050505020204" pitchFamily="18" charset="0"/>
              </a:rPr>
              <a:t>со Дня Рождения</a:t>
            </a:r>
          </a:p>
          <a:p>
            <a:r>
              <a:rPr lang="ru-RU" sz="4000" dirty="0" smtClean="0">
                <a:solidFill>
                  <a:srgbClr val="002060"/>
                </a:solidFill>
                <a:effectLst>
                  <a:outerShdw blurRad="38100" dist="38100" dir="2700000" algn="tl">
                    <a:srgbClr val="000000">
                      <a:alpha val="43137"/>
                    </a:srgbClr>
                  </a:outerShdw>
                </a:effectLst>
                <a:latin typeface="Bookman Old Style" panose="02050604050505020204" pitchFamily="18" charset="0"/>
              </a:rPr>
              <a:t>Н. С. Гумилёва</a:t>
            </a:r>
            <a:endParaRPr lang="ru-RU" sz="4000" dirty="0">
              <a:solidFill>
                <a:srgbClr val="002060"/>
              </a:solidFill>
              <a:effectLst>
                <a:outerShdw blurRad="38100" dist="38100" dir="2700000" algn="tl">
                  <a:srgbClr val="000000">
                    <a:alpha val="43137"/>
                  </a:srgbClr>
                </a:outerShdw>
              </a:effectLst>
              <a:latin typeface="Bookman Old Style" panose="02050604050505020204" pitchFamily="18" charset="0"/>
            </a:endParaRPr>
          </a:p>
        </p:txBody>
      </p:sp>
      <p:pic>
        <p:nvPicPr>
          <p:cNvPr id="1030" name="Picture 6" descr="http://3.bp.blogspot.com/-PUV7yTOJJJs/VUsLfW4V8GI/AAAAAAAAFU8/9U9kyM6-Du8/s1600/%D0%A1%D0%92%D0%98%D0%A2%D0%9E%D0%9A2.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36096" y="3368677"/>
            <a:ext cx="3465682" cy="295232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Прямоугольник 4"/>
          <p:cNvSpPr/>
          <p:nvPr/>
        </p:nvSpPr>
        <p:spPr>
          <a:xfrm>
            <a:off x="0" y="214290"/>
            <a:ext cx="9144000" cy="954107"/>
          </a:xfrm>
          <a:prstGeom prst="rect">
            <a:avLst/>
          </a:prstGeom>
        </p:spPr>
        <p:txBody>
          <a:bodyPr wrap="square">
            <a:spAutoFit/>
          </a:bodyPr>
          <a:lstStyle/>
          <a:p>
            <a:pPr algn="ctr"/>
            <a:r>
              <a:rPr lang="ru-RU" sz="3600" b="1" i="1" dirty="0" smtClean="0">
                <a:solidFill>
                  <a:srgbClr val="002060"/>
                </a:solidFill>
                <a:latin typeface="Bookman Old Style" pitchFamily="18" charset="0"/>
              </a:rPr>
              <a:t>Белгородский ГАУ им В.Я. </a:t>
            </a:r>
            <a:r>
              <a:rPr lang="ru-RU" sz="3600" b="1" i="1" dirty="0" smtClean="0">
                <a:solidFill>
                  <a:srgbClr val="002060"/>
                </a:solidFill>
                <a:latin typeface="Bookman Old Style" pitchFamily="18" charset="0"/>
              </a:rPr>
              <a:t>Горина</a:t>
            </a:r>
          </a:p>
          <a:p>
            <a:pPr algn="ctr"/>
            <a:r>
              <a:rPr lang="ru-RU" sz="2000" b="1" dirty="0" smtClean="0">
                <a:solidFill>
                  <a:srgbClr val="002060"/>
                </a:solidFill>
                <a:latin typeface="Bookman Old Style" pitchFamily="18" charset="0"/>
              </a:rPr>
              <a:t>УПРАВЛЕНИЕ БИБЛИОТЕЧНО-ИНФОРМАЦИОННЫХ РЕСУРСОВ  </a:t>
            </a:r>
          </a:p>
        </p:txBody>
      </p:sp>
      <p:sp>
        <p:nvSpPr>
          <p:cNvPr id="6" name="Прямоугольник 5"/>
          <p:cNvSpPr/>
          <p:nvPr/>
        </p:nvSpPr>
        <p:spPr>
          <a:xfrm>
            <a:off x="3714744" y="6215082"/>
            <a:ext cx="1714512" cy="584775"/>
          </a:xfrm>
          <a:prstGeom prst="rect">
            <a:avLst/>
          </a:prstGeom>
        </p:spPr>
        <p:txBody>
          <a:bodyPr wrap="square">
            <a:spAutoFit/>
          </a:bodyPr>
          <a:lstStyle/>
          <a:p>
            <a:pPr algn="ctr"/>
            <a:r>
              <a:rPr lang="ru-RU" sz="3200" dirty="0" smtClean="0">
                <a:solidFill>
                  <a:srgbClr val="7030A0"/>
                </a:solidFill>
                <a:effectLst>
                  <a:outerShdw blurRad="38100" dist="38100" dir="2700000" algn="tl">
                    <a:srgbClr val="000000">
                      <a:alpha val="43137"/>
                    </a:srgbClr>
                  </a:outerShdw>
                </a:effectLst>
                <a:latin typeface="Bookman Old Style" pitchFamily="18" charset="0"/>
              </a:rPr>
              <a:t>2016г.</a:t>
            </a:r>
            <a:endParaRPr lang="ru-RU" sz="3200" dirty="0">
              <a:solidFill>
                <a:srgbClr val="7030A0"/>
              </a:solidFill>
              <a:effectLst>
                <a:outerShdw blurRad="38100" dist="38100" dir="2700000" algn="tl">
                  <a:srgbClr val="000000">
                    <a:alpha val="43137"/>
                  </a:srgbClr>
                </a:outerShdw>
              </a:effectLst>
              <a:latin typeface="Bookman Old Style" pitchFamily="18" charset="0"/>
            </a:endParaRPr>
          </a:p>
        </p:txBody>
      </p:sp>
    </p:spTree>
    <p:extLst>
      <p:ext uri="{BB962C8B-B14F-4D97-AF65-F5344CB8AC3E}">
        <p14:creationId xmlns="" xmlns:p14="http://schemas.microsoft.com/office/powerpoint/2010/main" val="342135312"/>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18" y="5805264"/>
            <a:ext cx="4708398" cy="936104"/>
          </a:xfrm>
        </p:spPr>
        <p:txBody>
          <a:bodyPr>
            <a:noAutofit/>
          </a:bodyPr>
          <a:lstStyle/>
          <a:p>
            <a:pPr algn="ctr"/>
            <a:r>
              <a:rPr lang="ru-RU" sz="2800" b="0" dirty="0">
                <a:solidFill>
                  <a:srgbClr val="7030A0"/>
                </a:solidFill>
                <a:effectLst>
                  <a:outerShdw blurRad="38100" dist="38100" dir="2700000" algn="tl">
                    <a:srgbClr val="000000">
                      <a:alpha val="43137"/>
                    </a:srgbClr>
                  </a:outerShdw>
                </a:effectLst>
                <a:latin typeface="Bookman Old Style" panose="02050604050505020204" pitchFamily="18" charset="0"/>
              </a:rPr>
              <a:t>Гумилёв Н. С. в Париже, 1906 г</a:t>
            </a:r>
            <a:r>
              <a:rPr lang="ru-RU" sz="28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a:t>
            </a:r>
            <a:endParaRPr lang="ru-RU" sz="2800"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
        <p:nvSpPr>
          <p:cNvPr id="4" name="Текст 3"/>
          <p:cNvSpPr>
            <a:spLocks noGrp="1"/>
          </p:cNvSpPr>
          <p:nvPr>
            <p:ph type="body" sz="half" idx="2"/>
          </p:nvPr>
        </p:nvSpPr>
        <p:spPr>
          <a:xfrm>
            <a:off x="4355977" y="116632"/>
            <a:ext cx="4766138" cy="6741368"/>
          </a:xfrm>
        </p:spPr>
        <p:txBody>
          <a:bodyPr>
            <a:normAutofit/>
          </a:bodyPr>
          <a:lstStyle/>
          <a:p>
            <a:pPr algn="ctr"/>
            <a:r>
              <a:rPr lang="ru-RU" sz="2800" dirty="0">
                <a:solidFill>
                  <a:srgbClr val="002060"/>
                </a:solidFill>
                <a:latin typeface="Bookman Old Style" panose="02050604050505020204" pitchFamily="18" charset="0"/>
              </a:rPr>
              <a:t>С 1906 года Николай Гумилёв жил в </a:t>
            </a:r>
            <a:r>
              <a:rPr lang="ru-RU" sz="2800" dirty="0" smtClean="0">
                <a:solidFill>
                  <a:srgbClr val="002060"/>
                </a:solidFill>
                <a:latin typeface="Bookman Old Style" panose="02050604050505020204" pitchFamily="18" charset="0"/>
              </a:rPr>
              <a:t>Париже: </a:t>
            </a:r>
            <a:r>
              <a:rPr lang="ru-RU" sz="2800" dirty="0">
                <a:solidFill>
                  <a:srgbClr val="002060"/>
                </a:solidFill>
                <a:latin typeface="Bookman Old Style" panose="02050604050505020204" pitchFamily="18" charset="0"/>
              </a:rPr>
              <a:t>слушал лекции по французской литературе, изучал живопись — и много путешествовал. Побывал в </a:t>
            </a:r>
            <a:r>
              <a:rPr lang="ru-RU" sz="2800" dirty="0" smtClean="0">
                <a:solidFill>
                  <a:srgbClr val="002060"/>
                </a:solidFill>
                <a:latin typeface="Bookman Old Style" panose="02050604050505020204" pitchFamily="18" charset="0"/>
              </a:rPr>
              <a:t>Италии </a:t>
            </a:r>
            <a:r>
              <a:rPr lang="ru-RU" sz="2800" dirty="0">
                <a:solidFill>
                  <a:srgbClr val="002060"/>
                </a:solidFill>
                <a:latin typeface="Bookman Old Style" panose="02050604050505020204" pitchFamily="18" charset="0"/>
              </a:rPr>
              <a:t>и Франции. Находясь в Париже, издавал литературный журнал «Сириус» (в котором дебютировала А. Ахматова), но вышло только 3 номера журнала.</a:t>
            </a:r>
          </a:p>
        </p:txBody>
      </p:sp>
      <p:pic>
        <p:nvPicPr>
          <p:cNvPr id="3074" name="Picture 2" descr="D:\Вытовтова\стрв\фото гумилев\5cigazHj1p8.jpg"/>
          <p:cNvPicPr>
            <a:picLocks noGrp="1" noChangeAspect="1" noChangeArrowheads="1"/>
          </p:cNvPicPr>
          <p:nvPr>
            <p:ph idx="1"/>
          </p:nvPr>
        </p:nvPicPr>
        <p:blipFill>
          <a:blip r:embed="rId2" cstate="print">
            <a:extLst>
              <a:ext uri="{BEBA8EAE-BF5A-486C-A8C5-ECC9F3942E4B}">
                <a14:imgProps xmlns="" xmlns:a14="http://schemas.microsoft.com/office/drawing/2010/main">
                  <a14:imgLayer r:embed="rId3">
                    <a14:imgEffect>
                      <a14:sharpenSoften amount="50000"/>
                    </a14:imgEffect>
                  </a14:imgLayer>
                </a14:imgProps>
              </a:ext>
              <a:ext uri="{28A0092B-C50C-407E-A947-70E740481C1C}">
                <a14:useLocalDpi xmlns="" xmlns:a14="http://schemas.microsoft.com/office/drawing/2010/main" val="0"/>
              </a:ext>
            </a:extLst>
          </a:blip>
          <a:srcRect/>
          <a:stretch>
            <a:fillRect/>
          </a:stretch>
        </p:blipFill>
        <p:spPr bwMode="auto">
          <a:xfrm>
            <a:off x="467544" y="476672"/>
            <a:ext cx="3600400" cy="5204828"/>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021026013"/>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3888432" cy="1368152"/>
          </a:xfrm>
        </p:spPr>
        <p:txBody>
          <a:bodyPr>
            <a:noAutofit/>
          </a:bodyPr>
          <a:lstStyle/>
          <a:p>
            <a:pPr algn="just" hangingPunct="0"/>
            <a:r>
              <a:rPr lang="ru-RU" dirty="0" smtClean="0">
                <a:solidFill>
                  <a:srgbClr val="7030A0"/>
                </a:solidFill>
              </a:rPr>
              <a:t>Ш4Р1-5 Гумилев Н.С.</a:t>
            </a:r>
            <a:br>
              <a:rPr lang="ru-RU" dirty="0" smtClean="0">
                <a:solidFill>
                  <a:srgbClr val="7030A0"/>
                </a:solidFill>
              </a:rPr>
            </a:br>
            <a:r>
              <a:rPr lang="ru-RU" dirty="0" smtClean="0">
                <a:solidFill>
                  <a:srgbClr val="7030A0"/>
                </a:solidFill>
              </a:rPr>
              <a:t>   Г94 Избранное / Н. С. Гумилев. - Хабаровск : Кн. изд-во, 1991. - 383 с.</a:t>
            </a:r>
            <a:endParaRPr lang="ru-RU" dirty="0">
              <a:solidFill>
                <a:srgbClr val="7030A0"/>
              </a:solidFill>
            </a:endParaRPr>
          </a:p>
        </p:txBody>
      </p:sp>
      <p:sp>
        <p:nvSpPr>
          <p:cNvPr id="4" name="Текст 3"/>
          <p:cNvSpPr>
            <a:spLocks noGrp="1"/>
          </p:cNvSpPr>
          <p:nvPr>
            <p:ph type="body" sz="half" idx="2"/>
          </p:nvPr>
        </p:nvSpPr>
        <p:spPr>
          <a:xfrm>
            <a:off x="251520" y="1412776"/>
            <a:ext cx="3744416" cy="5445224"/>
          </a:xfrm>
        </p:spPr>
        <p:txBody>
          <a:bodyPr>
            <a:noAutofit/>
          </a:bodyPr>
          <a:lstStyle/>
          <a:p>
            <a:pPr algn="just"/>
            <a:r>
              <a:rPr lang="ru-RU" sz="1800" dirty="0" smtClean="0">
                <a:solidFill>
                  <a:srgbClr val="002060"/>
                </a:solidFill>
              </a:rPr>
              <a:t>Николай Степанович Гумилев (1886 - 1921) - один из талантливейших представителей Серебряного века русской культуры. В советское время издавать его произведения и писать о нем начали очень поздно: в обществе было хорошо известно, что он расстрелян по ложному обвинению, но это обвинение долго с него не снималось. Трагическая судьба поэта обострила доброжелательный интерес к его творчеству в конце ХХ века, и этот интерес оказался оправданным: яркие, эмоциональные, романтичные, зачастую "экзотические" произведения Гумилева и в наши дни никого не оставляют равнодушным.</a:t>
            </a:r>
            <a:endParaRPr lang="ru-RU" sz="1800" dirty="0">
              <a:solidFill>
                <a:srgbClr val="002060"/>
              </a:solidFill>
            </a:endParaRPr>
          </a:p>
        </p:txBody>
      </p:sp>
      <p:pic>
        <p:nvPicPr>
          <p:cNvPr id="1026" name="Picture 2" descr="D:\Мои документы\Строева О. М\Строева о.м скан\1 - 0002.jpg"/>
          <p:cNvPicPr>
            <a:picLocks noGrp="1" noChangeAspect="1" noChangeArrowheads="1"/>
          </p:cNvPicPr>
          <p:nvPr>
            <p:ph idx="1"/>
          </p:nvPr>
        </p:nvPicPr>
        <p:blipFill>
          <a:blip r:embed="rId2" cstate="print"/>
          <a:srcRect l="3638" r="38952" b="43620"/>
          <a:stretch>
            <a:fillRect/>
          </a:stretch>
        </p:blipFill>
        <p:spPr bwMode="auto">
          <a:xfrm>
            <a:off x="4644008" y="476672"/>
            <a:ext cx="4032448" cy="583264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6084168" cy="6858000"/>
          </a:xfrm>
        </p:spPr>
        <p:txBody>
          <a:bodyPr>
            <a:noAutofit/>
          </a:bodyPr>
          <a:lstStyle/>
          <a:p>
            <a:r>
              <a:rPr lang="ru-RU" sz="2400" dirty="0">
                <a:solidFill>
                  <a:srgbClr val="002060"/>
                </a:solidFill>
                <a:latin typeface="Bookman Old Style" panose="02050604050505020204" pitchFamily="18" charset="0"/>
              </a:rPr>
              <a:t>В 1907 году, в апреле, Гумилёв вернулся в Россию, чтобы пройти призывную комиссию. В июле он из Севастополя отправился в своё первое путешествие по Леванту и в конце июля вернулся в Париж. В 1908 году Гумилёв издал сборник «Романтические цветы». На деньги, полученные за сборник, а также на скопленные средства родителей, он отправляется во второе </a:t>
            </a:r>
            <a:r>
              <a:rPr lang="ru-RU" sz="2400" dirty="0" smtClean="0">
                <a:solidFill>
                  <a:srgbClr val="002060"/>
                </a:solidFill>
                <a:latin typeface="Bookman Old Style" panose="02050604050505020204" pitchFamily="18" charset="0"/>
              </a:rPr>
              <a:t>путешествие. Прибыл </a:t>
            </a:r>
            <a:r>
              <a:rPr lang="ru-RU" sz="2400" dirty="0">
                <a:solidFill>
                  <a:srgbClr val="002060"/>
                </a:solidFill>
                <a:latin typeface="Bookman Old Style" panose="02050604050505020204" pitchFamily="18" charset="0"/>
              </a:rPr>
              <a:t>в </a:t>
            </a:r>
            <a:r>
              <a:rPr lang="ru-RU" sz="2400" dirty="0" smtClean="0">
                <a:solidFill>
                  <a:srgbClr val="002060"/>
                </a:solidFill>
                <a:latin typeface="Bookman Old Style" panose="02050604050505020204" pitchFamily="18" charset="0"/>
              </a:rPr>
              <a:t>Синоп, оттуда </a:t>
            </a:r>
            <a:r>
              <a:rPr lang="ru-RU" sz="2400" dirty="0">
                <a:solidFill>
                  <a:srgbClr val="002060"/>
                </a:solidFill>
                <a:latin typeface="Bookman Old Style" panose="02050604050505020204" pitchFamily="18" charset="0"/>
              </a:rPr>
              <a:t>в Стамбул. После Турции Гумилёв посетил Грецию, затем отправился в </a:t>
            </a:r>
            <a:r>
              <a:rPr lang="ru-RU" sz="2400" dirty="0" smtClean="0">
                <a:solidFill>
                  <a:srgbClr val="002060"/>
                </a:solidFill>
                <a:latin typeface="Bookman Old Style" panose="02050604050505020204" pitchFamily="18" charset="0"/>
              </a:rPr>
              <a:t>Египет. </a:t>
            </a:r>
            <a:r>
              <a:rPr lang="ru-RU" sz="2400" dirty="0">
                <a:solidFill>
                  <a:srgbClr val="002060"/>
                </a:solidFill>
                <a:latin typeface="Bookman Old Style" panose="02050604050505020204" pitchFamily="18" charset="0"/>
              </a:rPr>
              <a:t>В Каире у путешественника неожиданно кончились деньги, и он вынужден был поехать обратно. 29 </a:t>
            </a:r>
            <a:r>
              <a:rPr lang="ru-RU" sz="2400" dirty="0" smtClean="0">
                <a:solidFill>
                  <a:srgbClr val="002060"/>
                </a:solidFill>
                <a:latin typeface="Bookman Old Style" panose="02050604050505020204" pitchFamily="18" charset="0"/>
              </a:rPr>
              <a:t>ноября </a:t>
            </a:r>
            <a:r>
              <a:rPr lang="ru-RU" sz="2400" dirty="0">
                <a:solidFill>
                  <a:srgbClr val="002060"/>
                </a:solidFill>
                <a:latin typeface="Bookman Old Style" panose="02050604050505020204" pitchFamily="18" charset="0"/>
              </a:rPr>
              <a:t>он вновь был в Петербурге.</a:t>
            </a:r>
          </a:p>
        </p:txBody>
      </p:sp>
      <p:pic>
        <p:nvPicPr>
          <p:cNvPr id="11266" name="Picture 2" descr="D:\Вытовтова\стрв\фото гумилев\рисунки Н. Гумилёва.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6012160" y="1484783"/>
            <a:ext cx="2898908" cy="3916623"/>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50183848"/>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5976" y="0"/>
            <a:ext cx="4788024" cy="6858000"/>
          </a:xfrm>
        </p:spPr>
        <p:txBody>
          <a:bodyPr>
            <a:normAutofit/>
          </a:bodyPr>
          <a:lstStyle/>
          <a:p>
            <a:r>
              <a:rPr lang="ru-RU" sz="2800" dirty="0">
                <a:solidFill>
                  <a:srgbClr val="002060"/>
                </a:solidFill>
                <a:latin typeface="Bookman Old Style" panose="02050604050505020204" pitchFamily="18" charset="0"/>
              </a:rPr>
              <a:t>Николай Гумилёв — не только поэт, но и один из крупнейших исследователей Африки. Он совершил несколько экспедиций по восточной и северо-восточной Африке и привёз в Музей антропологии и этнографии (Кунсткамеру) в Санкт-Петербурге богатейшую коллекцию.</a:t>
            </a:r>
          </a:p>
        </p:txBody>
      </p:sp>
      <p:pic>
        <p:nvPicPr>
          <p:cNvPr id="5122" name="Picture 2" descr="D:\Вытовтова\стрв\фото гумилев\178995_original.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764704"/>
            <a:ext cx="3816424" cy="5400600"/>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88105145"/>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556792"/>
          </a:xfrm>
        </p:spPr>
        <p:txBody>
          <a:bodyPr>
            <a:noAutofit/>
          </a:bodyPr>
          <a:lstStyle/>
          <a:p>
            <a:r>
              <a:rPr lang="ru-RU" dirty="0" smtClean="0">
                <a:solidFill>
                  <a:srgbClr val="7030A0"/>
                </a:solidFill>
                <a:effectLst>
                  <a:outerShdw blurRad="38100" dist="38100" dir="2700000" algn="tl">
                    <a:srgbClr val="000000">
                      <a:alpha val="43137"/>
                    </a:srgbClr>
                  </a:outerShdw>
                </a:effectLst>
                <a:latin typeface="Bookman Old Style" panose="02050604050505020204" pitchFamily="18" charset="0"/>
              </a:rPr>
              <a:t>Первая </a:t>
            </a:r>
            <a:r>
              <a:rPr lang="ru-RU" dirty="0">
                <a:solidFill>
                  <a:srgbClr val="7030A0"/>
                </a:solidFill>
                <a:effectLst>
                  <a:outerShdw blurRad="38100" dist="38100" dir="2700000" algn="tl">
                    <a:srgbClr val="000000">
                      <a:alpha val="43137"/>
                    </a:srgbClr>
                  </a:outerShdw>
                </a:effectLst>
                <a:latin typeface="Bookman Old Style" panose="02050604050505020204" pitchFamily="18" charset="0"/>
              </a:rPr>
              <a:t>экспедиция в </a:t>
            </a:r>
            <a:r>
              <a:rPr lang="ru-RU" dirty="0" smtClean="0">
                <a:solidFill>
                  <a:srgbClr val="7030A0"/>
                </a:solidFill>
                <a:effectLst>
                  <a:outerShdw blurRad="38100" dist="38100" dir="2700000" algn="tl">
                    <a:srgbClr val="000000">
                      <a:alpha val="43137"/>
                    </a:srgbClr>
                  </a:outerShdw>
                </a:effectLst>
                <a:latin typeface="Bookman Old Style" panose="02050604050505020204" pitchFamily="18" charset="0"/>
              </a:rPr>
              <a:t>Абиссинию</a:t>
            </a:r>
            <a:endParaRPr lang="ru-RU"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1024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600" y="1708507"/>
            <a:ext cx="7191957" cy="4600813"/>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54102299"/>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55976" y="5445224"/>
            <a:ext cx="4809998" cy="1296144"/>
          </a:xfrm>
        </p:spPr>
        <p:txBody>
          <a:bodyPr>
            <a:noAutofit/>
          </a:bodyPr>
          <a:lstStyle/>
          <a:p>
            <a:pPr algn="ctr"/>
            <a:r>
              <a:rPr lang="ru-RU" sz="2600" b="0" dirty="0">
                <a:solidFill>
                  <a:srgbClr val="7030A0"/>
                </a:solidFill>
                <a:effectLst>
                  <a:outerShdw blurRad="38100" dist="38100" dir="2700000" algn="tl">
                    <a:srgbClr val="000000">
                      <a:alpha val="43137"/>
                    </a:srgbClr>
                  </a:outerShdw>
                </a:effectLst>
                <a:latin typeface="Bookman Old Style" panose="02050604050505020204" pitchFamily="18" charset="0"/>
              </a:rPr>
              <a:t>План путешествия по Абиссинии, начерченный рукой Гумилёва</a:t>
            </a:r>
          </a:p>
        </p:txBody>
      </p:sp>
      <p:sp>
        <p:nvSpPr>
          <p:cNvPr id="4" name="Текст 3"/>
          <p:cNvSpPr>
            <a:spLocks noGrp="1"/>
          </p:cNvSpPr>
          <p:nvPr>
            <p:ph type="body" sz="half" idx="2"/>
          </p:nvPr>
        </p:nvSpPr>
        <p:spPr>
          <a:xfrm>
            <a:off x="0" y="0"/>
            <a:ext cx="4860032" cy="6858000"/>
          </a:xfrm>
        </p:spPr>
        <p:txBody>
          <a:bodyPr>
            <a:noAutofit/>
          </a:bodyPr>
          <a:lstStyle/>
          <a:p>
            <a:pPr algn="ctr"/>
            <a:r>
              <a:rPr lang="ru-RU" sz="2400" dirty="0">
                <a:solidFill>
                  <a:srgbClr val="002060"/>
                </a:solidFill>
                <a:latin typeface="Bookman Old Style" panose="02050604050505020204" pitchFamily="18" charset="0"/>
              </a:rPr>
              <a:t>Хотя Африка ещё с детства привлекала </a:t>
            </a:r>
            <a:r>
              <a:rPr lang="ru-RU" sz="2400" dirty="0" smtClean="0">
                <a:solidFill>
                  <a:srgbClr val="002060"/>
                </a:solidFill>
                <a:latin typeface="Bookman Old Style" panose="02050604050505020204" pitchFamily="18" charset="0"/>
              </a:rPr>
              <a:t>Гумилёва, решение </a:t>
            </a:r>
            <a:r>
              <a:rPr lang="ru-RU" sz="2400" dirty="0">
                <a:solidFill>
                  <a:srgbClr val="002060"/>
                </a:solidFill>
                <a:latin typeface="Bookman Old Style" panose="02050604050505020204" pitchFamily="18" charset="0"/>
              </a:rPr>
              <a:t>отправиться туда пришло внезапно и 25 сентября он отправляется в Одессу, оттуда — в Джибути, затем в Абиссинию. Подробности этого путешествия неизвестны. Известно лишь, что он побывал в Аддис-Абебе на парадном приёме у негуса. Можно считать доказанными дружеские отношения взаимной симпатии, возникшие между молодым Гумилёвым и умудрённым опытом </a:t>
            </a:r>
            <a:r>
              <a:rPr lang="ru-RU" sz="2400" dirty="0" err="1">
                <a:solidFill>
                  <a:srgbClr val="002060"/>
                </a:solidFill>
                <a:latin typeface="Bookman Old Style" panose="02050604050505020204" pitchFamily="18" charset="0"/>
              </a:rPr>
              <a:t>Менеликом</a:t>
            </a:r>
            <a:r>
              <a:rPr lang="ru-RU" sz="2400" dirty="0">
                <a:solidFill>
                  <a:srgbClr val="002060"/>
                </a:solidFill>
                <a:latin typeface="Bookman Old Style" panose="02050604050505020204" pitchFamily="18" charset="0"/>
              </a:rPr>
              <a:t> II.</a:t>
            </a:r>
          </a:p>
        </p:txBody>
      </p:sp>
      <p:pic>
        <p:nvPicPr>
          <p:cNvPr id="7170" name="Picture 2"/>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l="2496" t="1534" r="1805" b="1507"/>
          <a:stretch/>
        </p:blipFill>
        <p:spPr bwMode="auto">
          <a:xfrm>
            <a:off x="4860032" y="332656"/>
            <a:ext cx="3961913" cy="5112568"/>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62392270"/>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4365104"/>
          </a:xfrm>
        </p:spPr>
        <p:txBody>
          <a:bodyPr>
            <a:normAutofit/>
          </a:bodyPr>
          <a:lstStyle/>
          <a:p>
            <a:r>
              <a:rPr lang="ru-RU" sz="2800" dirty="0">
                <a:solidFill>
                  <a:srgbClr val="002060"/>
                </a:solidFill>
                <a:latin typeface="Bookman Old Style" panose="02050604050505020204" pitchFamily="18" charset="0"/>
              </a:rPr>
              <a:t>Три года между экспедициями были очень насыщенными в жизни поэта. В 1909 году </a:t>
            </a:r>
            <a:r>
              <a:rPr lang="ru-RU" sz="2800" dirty="0" smtClean="0">
                <a:solidFill>
                  <a:srgbClr val="002060"/>
                </a:solidFill>
                <a:latin typeface="Bookman Old Style" panose="02050604050505020204" pitchFamily="18" charset="0"/>
              </a:rPr>
              <a:t>Гумилёв </a:t>
            </a:r>
            <a:r>
              <a:rPr lang="ru-RU" sz="2800" dirty="0">
                <a:solidFill>
                  <a:srgbClr val="002060"/>
                </a:solidFill>
                <a:latin typeface="Bookman Old Style" panose="02050604050505020204" pitchFamily="18" charset="0"/>
              </a:rPr>
              <a:t>организует иллюстрированный журнал </a:t>
            </a:r>
            <a:r>
              <a:rPr lang="ru-RU" sz="2800" dirty="0" smtClean="0">
                <a:solidFill>
                  <a:srgbClr val="002060"/>
                </a:solidFill>
                <a:latin typeface="Bookman Old Style" panose="02050604050505020204" pitchFamily="18" charset="0"/>
              </a:rPr>
              <a:t>«</a:t>
            </a:r>
            <a:r>
              <a:rPr lang="ru-RU" sz="2800" dirty="0">
                <a:solidFill>
                  <a:srgbClr val="002060"/>
                </a:solidFill>
                <a:latin typeface="Bookman Old Style" panose="02050604050505020204" pitchFamily="18" charset="0"/>
              </a:rPr>
              <a:t>Аполлон», </a:t>
            </a:r>
            <a:r>
              <a:rPr lang="ru-RU" sz="2800" dirty="0" smtClean="0">
                <a:solidFill>
                  <a:srgbClr val="002060"/>
                </a:solidFill>
                <a:latin typeface="Bookman Old Style" panose="02050604050505020204" pitchFamily="18" charset="0"/>
              </a:rPr>
              <a:t>печатает </a:t>
            </a:r>
            <a:r>
              <a:rPr lang="ru-RU" sz="2800" dirty="0">
                <a:solidFill>
                  <a:srgbClr val="002060"/>
                </a:solidFill>
                <a:latin typeface="Bookman Old Style" panose="02050604050505020204" pitchFamily="18" charset="0"/>
              </a:rPr>
              <a:t>свои знаменитые «Письма о русской поэзии». Весной этого же года Гумилёв вновь встречает Елизавету Дмитриеву, у них завязывается роман. Гумилёв даже предлагает поэтессе выйти за него замуж. Но Дмитриева предпочитает </a:t>
            </a:r>
            <a:r>
              <a:rPr lang="ru-RU" sz="2800" dirty="0" smtClean="0">
                <a:solidFill>
                  <a:srgbClr val="002060"/>
                </a:solidFill>
                <a:latin typeface="Bookman Old Style" panose="02050604050505020204" pitchFamily="18" charset="0"/>
              </a:rPr>
              <a:t>Гумилёву Максимилиана Волошина.</a:t>
            </a:r>
            <a:endParaRPr lang="ru-RU" sz="2800" dirty="0">
              <a:solidFill>
                <a:srgbClr val="002060"/>
              </a:solidFill>
              <a:latin typeface="Bookman Old Style" panose="02050604050505020204" pitchFamily="18" charset="0"/>
            </a:endParaRPr>
          </a:p>
        </p:txBody>
      </p:sp>
      <p:pic>
        <p:nvPicPr>
          <p:cNvPr id="9218"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4024590"/>
            <a:ext cx="2160241" cy="2592288"/>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491880" y="4265712"/>
            <a:ext cx="2148147" cy="2475656"/>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668268" y="4024590"/>
            <a:ext cx="2148147" cy="2592288"/>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09854410"/>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4032448" cy="1584176"/>
          </a:xfrm>
        </p:spPr>
        <p:txBody>
          <a:bodyPr>
            <a:noAutofit/>
          </a:bodyPr>
          <a:lstStyle/>
          <a:p>
            <a:pPr algn="just"/>
            <a:r>
              <a:rPr lang="ru-RU" dirty="0" smtClean="0">
                <a:solidFill>
                  <a:srgbClr val="7030A0"/>
                </a:solidFill>
              </a:rPr>
              <a:t>Ш4Р6-5 Гумилев Н.С.</a:t>
            </a:r>
            <a:r>
              <a:rPr lang="ru-RU" smtClean="0">
                <a:solidFill>
                  <a:srgbClr val="7030A0"/>
                </a:solidFill>
              </a:rPr>
              <a:t/>
            </a:r>
            <a:br>
              <a:rPr lang="ru-RU" smtClean="0">
                <a:solidFill>
                  <a:srgbClr val="7030A0"/>
                </a:solidFill>
              </a:rPr>
            </a:br>
            <a:r>
              <a:rPr lang="ru-RU" smtClean="0">
                <a:solidFill>
                  <a:srgbClr val="7030A0"/>
                </a:solidFill>
              </a:rPr>
              <a:t>    Г94 </a:t>
            </a:r>
            <a:r>
              <a:rPr lang="ru-RU" dirty="0" smtClean="0">
                <a:solidFill>
                  <a:srgbClr val="7030A0"/>
                </a:solidFill>
              </a:rPr>
              <a:t>Драматические произведения. Переводы. Статьи. / Н.С. Гумилев. - Л. : Искусство, 1990. - 404 с.</a:t>
            </a:r>
            <a:endParaRPr lang="ru-RU" dirty="0"/>
          </a:p>
        </p:txBody>
      </p:sp>
      <p:sp>
        <p:nvSpPr>
          <p:cNvPr id="4" name="Текст 3"/>
          <p:cNvSpPr>
            <a:spLocks noGrp="1"/>
          </p:cNvSpPr>
          <p:nvPr>
            <p:ph type="body" sz="half" idx="2"/>
          </p:nvPr>
        </p:nvSpPr>
        <p:spPr>
          <a:xfrm>
            <a:off x="323528" y="1700808"/>
            <a:ext cx="3816424" cy="5157192"/>
          </a:xfrm>
        </p:spPr>
        <p:txBody>
          <a:bodyPr>
            <a:noAutofit/>
          </a:bodyPr>
          <a:lstStyle/>
          <a:p>
            <a:pPr algn="just"/>
            <a:r>
              <a:rPr lang="ru-RU" sz="1800" dirty="0" smtClean="0">
                <a:solidFill>
                  <a:srgbClr val="002060"/>
                </a:solidFill>
              </a:rPr>
              <a:t>Драматические произведения русского поэта Н.С. Гумилева, созданные им в последнее десятилетие жизни долгое время не были собраны вместе. Подобное издание предпринято впервые. В сборник вошли знакомые читателю пьесы: "Отравленная туника", "Охота на носорога«, и ряд малоизвестных произведений - "Дон Жуан в Египте", "Игра", "</a:t>
            </a:r>
            <a:r>
              <a:rPr lang="ru-RU" sz="1800" dirty="0" err="1" smtClean="0">
                <a:solidFill>
                  <a:srgbClr val="002060"/>
                </a:solidFill>
              </a:rPr>
              <a:t>Актеон</a:t>
            </a:r>
            <a:r>
              <a:rPr lang="ru-RU" sz="1800" dirty="0" smtClean="0">
                <a:solidFill>
                  <a:srgbClr val="002060"/>
                </a:solidFill>
              </a:rPr>
              <a:t>", "</a:t>
            </a:r>
            <a:r>
              <a:rPr lang="ru-RU" sz="1800" dirty="0" err="1" smtClean="0">
                <a:solidFill>
                  <a:srgbClr val="002060"/>
                </a:solidFill>
              </a:rPr>
              <a:t>Гондла</a:t>
            </a:r>
            <a:r>
              <a:rPr lang="ru-RU" sz="1800" dirty="0" smtClean="0">
                <a:solidFill>
                  <a:srgbClr val="002060"/>
                </a:solidFill>
              </a:rPr>
              <a:t>", "Дитя Аллаха", "Дерево превращений" и др. Гумилев-переводчик представлен в книге драмой "</a:t>
            </a:r>
            <a:r>
              <a:rPr lang="ru-RU" sz="1800" dirty="0" err="1" smtClean="0">
                <a:solidFill>
                  <a:srgbClr val="002060"/>
                </a:solidFill>
              </a:rPr>
              <a:t>Пиппа</a:t>
            </a:r>
            <a:r>
              <a:rPr lang="ru-RU" sz="1800" dirty="0" smtClean="0">
                <a:solidFill>
                  <a:srgbClr val="002060"/>
                </a:solidFill>
              </a:rPr>
              <a:t> проходит" Р. Браунинга и трагедией "</a:t>
            </a:r>
            <a:r>
              <a:rPr lang="ru-RU" sz="1800" dirty="0" err="1" smtClean="0">
                <a:solidFill>
                  <a:srgbClr val="002060"/>
                </a:solidFill>
              </a:rPr>
              <a:t>Полифем</a:t>
            </a:r>
            <a:r>
              <a:rPr lang="ru-RU" sz="1800" dirty="0" smtClean="0">
                <a:solidFill>
                  <a:srgbClr val="002060"/>
                </a:solidFill>
              </a:rPr>
              <a:t>" А. </a:t>
            </a:r>
            <a:r>
              <a:rPr lang="ru-RU" sz="1800" dirty="0" err="1" smtClean="0">
                <a:solidFill>
                  <a:srgbClr val="002060"/>
                </a:solidFill>
              </a:rPr>
              <a:t>Самена</a:t>
            </a:r>
            <a:r>
              <a:rPr lang="ru-RU" sz="1800" dirty="0" smtClean="0">
                <a:solidFill>
                  <a:srgbClr val="002060"/>
                </a:solidFill>
              </a:rPr>
              <a:t>. Том включает также драматические наброски и варианты.</a:t>
            </a:r>
            <a:endParaRPr lang="ru-RU" sz="1800" dirty="0">
              <a:solidFill>
                <a:srgbClr val="002060"/>
              </a:solidFill>
            </a:endParaRPr>
          </a:p>
        </p:txBody>
      </p:sp>
      <p:pic>
        <p:nvPicPr>
          <p:cNvPr id="6146" name="Picture 2" descr="D:\Мои документы\Строева О. М\Строева о.м скан\1 - 0005.jpg"/>
          <p:cNvPicPr>
            <a:picLocks noGrp="1" noChangeAspect="1" noChangeArrowheads="1"/>
          </p:cNvPicPr>
          <p:nvPr>
            <p:ph idx="1"/>
          </p:nvPr>
        </p:nvPicPr>
        <p:blipFill>
          <a:blip r:embed="rId2" cstate="print"/>
          <a:srcRect l="12337" r="26194" b="31926"/>
          <a:stretch>
            <a:fillRect/>
          </a:stretch>
        </p:blipFill>
        <p:spPr bwMode="auto">
          <a:xfrm>
            <a:off x="4716016" y="404664"/>
            <a:ext cx="3960440" cy="5976664"/>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665554"/>
            <a:ext cx="9144000" cy="3192446"/>
          </a:xfrm>
        </p:spPr>
        <p:txBody>
          <a:bodyPr>
            <a:normAutofit/>
          </a:bodyPr>
          <a:lstStyle/>
          <a:p>
            <a:r>
              <a:rPr lang="ru-RU" sz="2800" dirty="0" smtClean="0">
                <a:solidFill>
                  <a:srgbClr val="002060"/>
                </a:solidFill>
                <a:latin typeface="Bookman Old Style" panose="02050604050505020204" pitchFamily="18" charset="0"/>
              </a:rPr>
              <a:t>Гумилёв </a:t>
            </a:r>
            <a:r>
              <a:rPr lang="ru-RU" sz="2800" dirty="0">
                <a:solidFill>
                  <a:srgbClr val="002060"/>
                </a:solidFill>
                <a:latin typeface="Bookman Old Style" panose="02050604050505020204" pitchFamily="18" charset="0"/>
              </a:rPr>
              <a:t>позволяет себе нелестно высказаться о </a:t>
            </a:r>
            <a:r>
              <a:rPr lang="ru-RU" sz="2800" dirty="0" smtClean="0">
                <a:solidFill>
                  <a:srgbClr val="002060"/>
                </a:solidFill>
                <a:latin typeface="Bookman Old Style" panose="02050604050505020204" pitchFamily="18" charset="0"/>
              </a:rPr>
              <a:t>Дмитриевой, </a:t>
            </a:r>
            <a:r>
              <a:rPr lang="ru-RU" sz="2800" dirty="0">
                <a:solidFill>
                  <a:srgbClr val="002060"/>
                </a:solidFill>
                <a:latin typeface="Bookman Old Style" panose="02050604050505020204" pitchFamily="18" charset="0"/>
              </a:rPr>
              <a:t>за что получает вызов на дуэль от Макса Волошина. Дуэль состоялась 22 ноября 1909 года и новость о ней попала во многие столичные журналы и газеты. Оба поэта остались живы: Гумилёв промахнулся, пистолет Волошина дал осечку.</a:t>
            </a:r>
          </a:p>
        </p:txBody>
      </p:sp>
      <p:pic>
        <p:nvPicPr>
          <p:cNvPr id="819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51720" y="222903"/>
            <a:ext cx="5040560" cy="3442651"/>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845057352"/>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0"/>
            <a:ext cx="8928992" cy="3212976"/>
          </a:xfrm>
        </p:spPr>
        <p:txBody>
          <a:bodyPr>
            <a:normAutofit/>
          </a:bodyPr>
          <a:lstStyle/>
          <a:p>
            <a:r>
              <a:rPr lang="ru-RU" sz="2800" dirty="0">
                <a:solidFill>
                  <a:srgbClr val="002060"/>
                </a:solidFill>
                <a:latin typeface="Bookman Old Style" panose="02050604050505020204" pitchFamily="18" charset="0"/>
              </a:rPr>
              <a:t>25 апреля 1910 года, после трёх лет колебаний, он наконец женился: в Николаевской церкви села Никольская слободка (Левый берег Днепра, г. Киев, Украина) Гумилёв обвенчался с Анной Андреевной Горенко (Ахматовой). 1 октября </a:t>
            </a:r>
            <a:r>
              <a:rPr lang="ru-RU" sz="2800" dirty="0" smtClean="0">
                <a:solidFill>
                  <a:srgbClr val="002060"/>
                </a:solidFill>
                <a:latin typeface="Bookman Old Style" panose="02050604050505020204" pitchFamily="18" charset="0"/>
              </a:rPr>
              <a:t>1912 </a:t>
            </a:r>
            <a:r>
              <a:rPr lang="ru-RU" sz="2800" dirty="0">
                <a:solidFill>
                  <a:srgbClr val="002060"/>
                </a:solidFill>
                <a:latin typeface="Bookman Old Style" panose="02050604050505020204" pitchFamily="18" charset="0"/>
              </a:rPr>
              <a:t>года у Анны и Николая Гумилёвых родился сын Лев.</a:t>
            </a:r>
          </a:p>
        </p:txBody>
      </p:sp>
      <p:pic>
        <p:nvPicPr>
          <p:cNvPr id="6149" name="Picture 5" descr="http://img-fotki.yandex.ru/get/6201/42405469.32/0_70e1c_6f5fc078_L"/>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339752" y="3212976"/>
            <a:ext cx="4482752" cy="3384376"/>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246246347"/>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0" y="0"/>
            <a:ext cx="4572000" cy="6858000"/>
          </a:xfrm>
        </p:spPr>
        <p:txBody>
          <a:bodyPr>
            <a:normAutofit fontScale="90000"/>
          </a:bodyPr>
          <a:lstStyle/>
          <a:p>
            <a:r>
              <a:rPr lang="ru-RU" sz="400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Николай Степанович Гумилёв</a:t>
            </a:r>
            <a:r>
              <a:rPr lang="ru-RU" sz="4000" dirty="0" smtClean="0">
                <a:solidFill>
                  <a:srgbClr val="002060"/>
                </a:solidFill>
                <a:effectLst>
                  <a:outerShdw blurRad="38100" dist="38100" dir="2700000" algn="tl">
                    <a:srgbClr val="000000">
                      <a:alpha val="43137"/>
                    </a:srgbClr>
                  </a:outerShdw>
                </a:effectLst>
                <a:latin typeface="Bookman Old Style" panose="02050604050505020204" pitchFamily="18" charset="0"/>
              </a:rPr>
              <a:t/>
            </a:r>
            <a:br>
              <a:rPr lang="ru-RU" sz="4000" dirty="0" smtClean="0">
                <a:solidFill>
                  <a:srgbClr val="002060"/>
                </a:solidFill>
                <a:effectLst>
                  <a:outerShdw blurRad="38100" dist="38100" dir="2700000" algn="tl">
                    <a:srgbClr val="000000">
                      <a:alpha val="43137"/>
                    </a:srgbClr>
                  </a:outerShdw>
                </a:effectLst>
                <a:latin typeface="Bookman Old Style" panose="02050604050505020204" pitchFamily="18" charset="0"/>
              </a:rPr>
            </a:br>
            <a:r>
              <a:rPr lang="ru-RU" sz="3300" dirty="0">
                <a:solidFill>
                  <a:srgbClr val="002060"/>
                </a:solidFill>
                <a:latin typeface="Bookman Old Style" panose="02050604050505020204" pitchFamily="18" charset="0"/>
              </a:rPr>
              <a:t>15 апреля </a:t>
            </a:r>
            <a:r>
              <a:rPr lang="ru-RU" sz="3300" dirty="0" smtClean="0">
                <a:solidFill>
                  <a:srgbClr val="002060"/>
                </a:solidFill>
                <a:latin typeface="Bookman Old Style" panose="02050604050505020204" pitchFamily="18" charset="0"/>
              </a:rPr>
              <a:t>1886 —</a:t>
            </a:r>
            <a:br>
              <a:rPr lang="ru-RU" sz="3300" dirty="0" smtClean="0">
                <a:solidFill>
                  <a:srgbClr val="002060"/>
                </a:solidFill>
                <a:latin typeface="Bookman Old Style" panose="02050604050505020204" pitchFamily="18" charset="0"/>
              </a:rPr>
            </a:br>
            <a:r>
              <a:rPr lang="ru-RU" sz="3300" dirty="0" smtClean="0">
                <a:solidFill>
                  <a:srgbClr val="002060"/>
                </a:solidFill>
                <a:latin typeface="Bookman Old Style" panose="02050604050505020204" pitchFamily="18" charset="0"/>
              </a:rPr>
              <a:t>26 </a:t>
            </a:r>
            <a:r>
              <a:rPr lang="ru-RU" sz="3300" dirty="0">
                <a:solidFill>
                  <a:srgbClr val="002060"/>
                </a:solidFill>
                <a:latin typeface="Bookman Old Style" panose="02050604050505020204" pitchFamily="18" charset="0"/>
              </a:rPr>
              <a:t>августа 1921.</a:t>
            </a:r>
            <a:br>
              <a:rPr lang="ru-RU" sz="3300" dirty="0">
                <a:solidFill>
                  <a:srgbClr val="002060"/>
                </a:solidFill>
                <a:latin typeface="Bookman Old Style" panose="02050604050505020204" pitchFamily="18" charset="0"/>
              </a:rPr>
            </a:br>
            <a:r>
              <a:rPr lang="ru-RU" sz="3300" dirty="0">
                <a:solidFill>
                  <a:srgbClr val="002060"/>
                </a:solidFill>
                <a:latin typeface="Bookman Old Style" panose="02050604050505020204" pitchFamily="18" charset="0"/>
              </a:rPr>
              <a:t>Русский поэт Серебряного века, создатель школы акмеизма, переводчик, литературный критик, путешественник, </a:t>
            </a:r>
            <a:r>
              <a:rPr lang="ru-RU" sz="3300" dirty="0" smtClean="0">
                <a:solidFill>
                  <a:srgbClr val="002060"/>
                </a:solidFill>
                <a:latin typeface="Bookman Old Style" panose="02050604050505020204" pitchFamily="18" charset="0"/>
              </a:rPr>
              <a:t>офицер.</a:t>
            </a:r>
            <a:endParaRPr lang="ru-RU" sz="3300" dirty="0">
              <a:solidFill>
                <a:srgbClr val="002060"/>
              </a:solidFill>
              <a:latin typeface="Bookman Old Style" panose="02050604050505020204" pitchFamily="18" charset="0"/>
            </a:endParaRPr>
          </a:p>
        </p:txBody>
      </p:sp>
      <p:pic>
        <p:nvPicPr>
          <p:cNvPr id="4099" name="Picture 3" descr="D:\Вытовтова\стрв\фото гумилев\gumilev_zaklinanie_chit_bonifatsij.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6318" y="548680"/>
            <a:ext cx="4209698" cy="5760640"/>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571421417"/>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157193"/>
            <a:ext cx="9144000" cy="1584175"/>
          </a:xfrm>
        </p:spPr>
        <p:txBody>
          <a:bodyPr>
            <a:noAutofit/>
          </a:bodyPr>
          <a:lstStyle/>
          <a:p>
            <a:r>
              <a:rPr lang="ru-RU" sz="360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Н.С. Гумилёв, Лев Гумилёв, А.А. Ахматова. Царское село. 1916 год. Единственное общее фото.</a:t>
            </a:r>
            <a:endParaRPr lang="ru-RU" sz="360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5122" name="Picture 2" descr="D:\Вытовтова\стрв\фото гумилев\0f550e880601.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4643"/>
          <a:stretch/>
        </p:blipFill>
        <p:spPr bwMode="auto">
          <a:xfrm>
            <a:off x="971600" y="404665"/>
            <a:ext cx="7259960" cy="4752528"/>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10987627"/>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32041" y="0"/>
            <a:ext cx="4211960" cy="6858000"/>
          </a:xfrm>
        </p:spPr>
        <p:txBody>
          <a:bodyPr>
            <a:normAutofit/>
          </a:bodyPr>
          <a:lstStyle/>
          <a:p>
            <a:r>
              <a:rPr lang="ru-RU" sz="2800" dirty="0">
                <a:solidFill>
                  <a:srgbClr val="002060"/>
                </a:solidFill>
                <a:latin typeface="Bookman Old Style" panose="02050604050505020204" pitchFamily="18" charset="0"/>
              </a:rPr>
              <a:t>В 1911 году при активнейшем участии Гумилёва был основан «Цех поэтов», в который, кроме Гумилёва, входили Анна Ахматова, Осип Мандельштам, Владимир Нарбут, Сергей Городецкий, Елизавета Кузьмина-Караваева (будущая «Мать Мария»), Зенкевич и др.</a:t>
            </a:r>
          </a:p>
        </p:txBody>
      </p:sp>
      <p:pic>
        <p:nvPicPr>
          <p:cNvPr id="3076" name="Picture 4" descr="&amp;Vcy;&amp;lcy;&amp;acy;&amp;dcy;&amp;icy;&amp;mcy;&amp;icy;&amp;rcy; &amp;Ncy;&amp;acy;&amp;rcy;&amp;bcy;&amp;ucy;&amp;tcy; &amp;bcy;&amp;icy;&amp;ocy;&amp;gcy;&amp;rcy;&amp;acy;&amp;fcy;&amp;icy;&amp;yacy;, &amp;fcy;&amp;ocy;&amp;tcy;&amp;ocy;, &amp;icy;&amp;scy;&amp;tcy;&amp;ocy;&amp;rcy;&amp;icy;&amp;icy; - &amp;rcy;&amp;ucy;&amp;scy;&amp;scy;&amp;kcy;&amp;icy;&amp;jcy; &amp;pcy;&amp;ocy;&amp;ecy;&amp;tcy; &amp;icy; &amp;lcy;&amp;icy;&amp;tcy;&amp;iecy;&amp;rcy;&amp;acy;&amp;tcy;&amp;ucy;&amp;rcy;&amp;ncy;&amp;ycy;&amp;jcy; &amp;dcy;&amp;iecy;&amp;yacy;&amp;tcy;&amp;iecy;&amp;lcy;&amp;softcy; &amp;kcy;&amp;ocy;&amp;ncy;&amp;tscy;&amp;acy; XIX — &amp;ncy;&amp;acy;&amp;chcy;&amp;acy;&amp;lcy;&amp;acy; XX &amp;vcy;&amp;iecy;&amp;kcy;&amp;ocy;&amp;vcy;"/>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9238" y="151423"/>
            <a:ext cx="1879536" cy="2436319"/>
          </a:xfrm>
          <a:prstGeom prst="rect">
            <a:avLst/>
          </a:prstGeom>
          <a:noFill/>
          <a:extLst>
            <a:ext uri="{909E8E84-426E-40DD-AFC4-6F175D3DCCD1}">
              <a14:hiddenFill xmlns="" xmlns:a14="http://schemas.microsoft.com/office/drawing/2010/main">
                <a:solidFill>
                  <a:srgbClr val="FFFFFF"/>
                </a:solidFill>
              </a14:hiddenFill>
            </a:ext>
          </a:extLst>
        </p:spPr>
      </p:pic>
      <p:pic>
        <p:nvPicPr>
          <p:cNvPr id="3086" name="Picture 1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611983" y="153073"/>
            <a:ext cx="1849684" cy="24474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4" name="Picture 2" descr="&amp;Ocy;&amp;scy;&amp;icy;&amp;pcy; &amp;Mcy;&amp;acy;&amp;ncy;&amp;dcy;&amp;iecy;&amp;lcy;&amp;softcy;&amp;shcy;&amp;tcy;&amp;acy;&amp;mcy; &amp;bcy;&amp;icy;&amp;ocy;&amp;gcy;&amp;rcy;&amp;acy;&amp;fcy;&amp;icy;&amp;yacy;, &amp;fcy;&amp;ocy;&amp;tcy;&amp;ocy;, &amp;icy;&amp;scy;&amp;tcy;&amp;ocy;&amp;rcy;&amp;icy;&amp;icy; - &amp;rcy;&amp;ucy;&amp;scy;&amp;scy;&amp;kcy;&amp;icy;&amp;jcy; &amp;pcy;&amp;ocy;&amp;ecy;&amp;tcy;, &amp;ecy;&amp;scy;&amp;scy;&amp;iecy;&amp;icy;&amp;scy;&amp;tcy;, &amp;pcy;&amp;iecy;&amp;rcy;&amp;iecy;&amp;vcy;&amp;ocy;&amp;dcy;&amp;chcy;&amp;icy;&amp;kcy; &amp;icy; &amp;lcy;&amp;icy;&amp;tcy;&amp;iecy;&amp;rcy;&amp;acy;&amp;tcy;&amp;ucy;&amp;rcy;&amp;ncy;&amp;ycy;&amp;jcy; &amp;kcy;&amp;rcy;&amp;icy;&amp;tcy;&amp;icy;&amp;kcy;, &amp;ocy;&amp;dcy;&amp;icy;&amp;ncy; &amp;icy;&amp;zcy; &amp;kcy;&amp;rcy;&amp;ucy;&amp;pcy;&amp;ncy;&amp;iecy;&amp;jcy;&amp;shcy;&amp;icy;&amp;khcy; &amp;rcy;&amp;ucy;&amp;scy;&amp;scy;&amp;kcy;&amp;icy;&amp;khcy; &amp;pcy;&amp;ocy;&amp;ecy;&amp;tcy;&amp;ocy;&amp;vcy; XX &amp;vcy;&amp;iecy;&amp;kcy;&amp;ac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03848" y="161332"/>
            <a:ext cx="1728192" cy="2466200"/>
          </a:xfrm>
          <a:prstGeom prst="rect">
            <a:avLst/>
          </a:prstGeom>
          <a:noFill/>
          <a:extLst>
            <a:ext uri="{909E8E84-426E-40DD-AFC4-6F175D3DCCD1}">
              <a14:hiddenFill xmlns="" xmlns:a14="http://schemas.microsoft.com/office/drawing/2010/main">
                <a:solidFill>
                  <a:srgbClr val="FFFFFF"/>
                </a:solidFill>
              </a14:hiddenFill>
            </a:ext>
          </a:extLst>
        </p:spPr>
      </p:pic>
      <p:pic>
        <p:nvPicPr>
          <p:cNvPr id="3085" name="Picture 13" descr="http://wpoet.ru/wp-content/uploads/2014/04/61534_original.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r="4526" b="14433"/>
          <a:stretch/>
        </p:blipFill>
        <p:spPr bwMode="auto">
          <a:xfrm>
            <a:off x="111874" y="2316034"/>
            <a:ext cx="1866900" cy="2447490"/>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amp;Scy;&amp;iecy;&amp;rcy;&amp;gcy;&amp;iecy;&amp;jcy; &amp;Gcy;&amp;ocy;&amp;rcy;&amp;ocy;&amp;dcy;&amp;iecy;&amp;tscy;&amp;kcy;&amp;icy;&amp;jcy; &amp;bcy;&amp;icy;&amp;ocy;&amp;gcy;&amp;rcy;&amp;acy;&amp;fcy;&amp;icy;&amp;yacy;, &amp;fcy;&amp;ocy;&amp;tcy;&amp;ocy;, &amp;icy;&amp;scy;&amp;tcy;&amp;ocy;&amp;rcy;&amp;icy;&amp;icy; - &amp;rcy;&amp;ucy;&amp;scy;&amp;scy;&amp;kcy;&amp;icy;&amp;jcy; &amp;pcy;&amp;ocy;&amp;ecy;&amp;tcy;"/>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1611983" y="2321068"/>
            <a:ext cx="1866900" cy="2457451"/>
          </a:xfrm>
          <a:prstGeom prst="rect">
            <a:avLst/>
          </a:prstGeom>
          <a:noFill/>
          <a:extLst>
            <a:ext uri="{909E8E84-426E-40DD-AFC4-6F175D3DCCD1}">
              <a14:hiddenFill xmlns=""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221529" y="2325072"/>
            <a:ext cx="1710511" cy="245344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111874" y="4437112"/>
            <a:ext cx="1866900" cy="22322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617317" y="4437112"/>
            <a:ext cx="1866900" cy="22322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88" name="Picture 16"/>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3203848" y="4437112"/>
            <a:ext cx="1728192" cy="22322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09827658"/>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4176464" cy="1008112"/>
          </a:xfrm>
        </p:spPr>
        <p:txBody>
          <a:bodyPr>
            <a:noAutofit/>
          </a:bodyPr>
          <a:lstStyle/>
          <a:p>
            <a:pPr algn="just" hangingPunct="0"/>
            <a:r>
              <a:rPr lang="ru-RU" dirty="0" smtClean="0">
                <a:solidFill>
                  <a:srgbClr val="7030A0"/>
                </a:solidFill>
              </a:rPr>
              <a:t>Ш4Р6-5 Поэзия серебряного века</a:t>
            </a:r>
            <a:br>
              <a:rPr lang="ru-RU" dirty="0" smtClean="0">
                <a:solidFill>
                  <a:srgbClr val="7030A0"/>
                </a:solidFill>
              </a:rPr>
            </a:br>
            <a:r>
              <a:rPr lang="ru-RU" dirty="0" smtClean="0">
                <a:solidFill>
                  <a:srgbClr val="7030A0"/>
                </a:solidFill>
              </a:rPr>
              <a:t>   П67 (1880-1925). - М. : </a:t>
            </a:r>
            <a:r>
              <a:rPr lang="ru-RU" dirty="0" err="1" smtClean="0">
                <a:solidFill>
                  <a:srgbClr val="7030A0"/>
                </a:solidFill>
              </a:rPr>
              <a:t>Худож</a:t>
            </a:r>
            <a:r>
              <a:rPr lang="ru-RU" dirty="0" smtClean="0">
                <a:solidFill>
                  <a:srgbClr val="7030A0"/>
                </a:solidFill>
              </a:rPr>
              <a:t>. лит., 1991. - 574 с.</a:t>
            </a:r>
            <a:endParaRPr lang="ru-RU" dirty="0">
              <a:solidFill>
                <a:srgbClr val="7030A0"/>
              </a:solidFill>
            </a:endParaRPr>
          </a:p>
        </p:txBody>
      </p:sp>
      <p:sp>
        <p:nvSpPr>
          <p:cNvPr id="4" name="Текст 3"/>
          <p:cNvSpPr>
            <a:spLocks noGrp="1"/>
          </p:cNvSpPr>
          <p:nvPr>
            <p:ph type="body" sz="half" idx="2"/>
          </p:nvPr>
        </p:nvSpPr>
        <p:spPr>
          <a:xfrm>
            <a:off x="395536" y="1196752"/>
            <a:ext cx="3744416" cy="5661248"/>
          </a:xfrm>
        </p:spPr>
        <p:txBody>
          <a:bodyPr>
            <a:normAutofit fontScale="92500" lnSpcReduction="10000"/>
          </a:bodyPr>
          <a:lstStyle/>
          <a:p>
            <a:pPr algn="just"/>
            <a:r>
              <a:rPr lang="ru-RU" sz="1900" dirty="0" smtClean="0">
                <a:solidFill>
                  <a:srgbClr val="002060"/>
                </a:solidFill>
              </a:rPr>
              <a:t>В книгу - "Поэзия серебряного века" вошла лирика, созданная наиболее заметными русскими поэтами, творившими на рубеже XIX - начала XX столетия. Когда речь заходит о Серебряном веке, то имеется в виду поэзия русского модернизма, состоящая главным образом из трех крупнейших поэтических направлений — символизма, акмеизма и футуризма. В настоящем издании достаточно подробно рассмотрены особенности каждого из этих литературных течений. Кроме того, даны характеристики и других, менее значительных поэтических объединений, а также представлены поэты, не связанные с каким-либо определенным направлением, но наиболее ярко выразившие «дух времени».</a:t>
            </a:r>
            <a:endParaRPr lang="ru-RU" dirty="0"/>
          </a:p>
        </p:txBody>
      </p:sp>
      <p:pic>
        <p:nvPicPr>
          <p:cNvPr id="1026" name="Picture 2" descr="D:\Мои документы\Строева О. М\Строева о.м скан\__Poeziya_serebryanogo_veka_18801925.jpeg"/>
          <p:cNvPicPr>
            <a:picLocks noGrp="1" noChangeAspect="1" noChangeArrowheads="1"/>
          </p:cNvPicPr>
          <p:nvPr>
            <p:ph idx="1"/>
          </p:nvPr>
        </p:nvPicPr>
        <p:blipFill>
          <a:blip r:embed="rId2" cstate="print">
            <a:lum bright="-10000" contrast="-10000"/>
          </a:blip>
          <a:srcRect/>
          <a:stretch>
            <a:fillRect/>
          </a:stretch>
        </p:blipFill>
        <p:spPr bwMode="auto">
          <a:xfrm>
            <a:off x="4716016" y="548679"/>
            <a:ext cx="3816424" cy="5730037"/>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3429000"/>
          </a:xfrm>
        </p:spPr>
        <p:txBody>
          <a:bodyPr>
            <a:normAutofit fontScale="90000"/>
          </a:bodyPr>
          <a:lstStyle/>
          <a:p>
            <a:r>
              <a:rPr lang="ru-RU" sz="2800" dirty="0">
                <a:solidFill>
                  <a:srgbClr val="002060"/>
                </a:solidFill>
                <a:latin typeface="Bookman Old Style" panose="02050604050505020204" pitchFamily="18" charset="0"/>
              </a:rPr>
              <a:t>В 1912 году Гумилёв заявил о появлении нового художественного течения — </a:t>
            </a:r>
            <a:r>
              <a:rPr lang="ru-RU" sz="310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акмеизма</a:t>
            </a:r>
            <a:r>
              <a:rPr lang="ru-RU" sz="2800" dirty="0" smtClean="0">
                <a:solidFill>
                  <a:srgbClr val="002060"/>
                </a:solidFill>
                <a:latin typeface="Bookman Old Style" panose="02050604050505020204" pitchFamily="18" charset="0"/>
              </a:rPr>
              <a:t>. </a:t>
            </a:r>
            <a:r>
              <a:rPr lang="ru-RU" sz="3100" dirty="0">
                <a:solidFill>
                  <a:srgbClr val="7030A0"/>
                </a:solidFill>
                <a:effectLst>
                  <a:outerShdw blurRad="38100" dist="38100" dir="2700000" algn="tl">
                    <a:srgbClr val="000000">
                      <a:alpha val="43137"/>
                    </a:srgbClr>
                  </a:outerShdw>
                </a:effectLst>
                <a:latin typeface="Bookman Old Style" panose="02050604050505020204" pitchFamily="18" charset="0"/>
              </a:rPr>
              <a:t>Акмеизм</a:t>
            </a:r>
            <a:r>
              <a:rPr lang="ru-RU" sz="2800" dirty="0">
                <a:solidFill>
                  <a:srgbClr val="002060"/>
                </a:solidFill>
                <a:latin typeface="Bookman Old Style" panose="02050604050505020204" pitchFamily="18" charset="0"/>
              </a:rPr>
              <a:t> провозглашал материальность, предметность тематики и образов, точность слова. Появление нового течения вызвало бурную реакцию, по большей части </a:t>
            </a:r>
            <a:r>
              <a:rPr lang="ru-RU" sz="2800" dirty="0" smtClean="0">
                <a:solidFill>
                  <a:srgbClr val="002060"/>
                </a:solidFill>
                <a:latin typeface="Bookman Old Style" panose="02050604050505020204" pitchFamily="18" charset="0"/>
              </a:rPr>
              <a:t>негативную. </a:t>
            </a:r>
            <a:r>
              <a:rPr lang="ru-RU" sz="2800" dirty="0">
                <a:solidFill>
                  <a:srgbClr val="002060"/>
                </a:solidFill>
                <a:latin typeface="Bookman Old Style" panose="02050604050505020204" pitchFamily="18" charset="0"/>
              </a:rPr>
              <a:t>В том же году акмеисты открывают собственное издательство «Гиперборей» и одноимённый журнал.</a:t>
            </a:r>
          </a:p>
        </p:txBody>
      </p:sp>
      <p:pic>
        <p:nvPicPr>
          <p:cNvPr id="614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58097" y="3356992"/>
            <a:ext cx="4863673" cy="3291086"/>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141832508"/>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4104456" cy="1296144"/>
          </a:xfrm>
        </p:spPr>
        <p:txBody>
          <a:bodyPr>
            <a:noAutofit/>
          </a:bodyPr>
          <a:lstStyle/>
          <a:p>
            <a:pPr algn="just" hangingPunct="0"/>
            <a:r>
              <a:rPr lang="ru-RU" dirty="0" smtClean="0">
                <a:solidFill>
                  <a:srgbClr val="7030A0"/>
                </a:solidFill>
              </a:rPr>
              <a:t>Ш4Р6-49 Маковский С. К. На</a:t>
            </a:r>
            <a:br>
              <a:rPr lang="ru-RU" dirty="0" smtClean="0">
                <a:solidFill>
                  <a:srgbClr val="7030A0"/>
                </a:solidFill>
              </a:rPr>
            </a:br>
            <a:r>
              <a:rPr lang="ru-RU" dirty="0" smtClean="0">
                <a:solidFill>
                  <a:srgbClr val="7030A0"/>
                </a:solidFill>
              </a:rPr>
              <a:t>   М16 Парнасе Серебряного века / С. К. Маковский. - М. : ХXI век - Согласие, 2000. - 560 с.</a:t>
            </a:r>
            <a:endParaRPr lang="ru-RU" dirty="0">
              <a:solidFill>
                <a:srgbClr val="7030A0"/>
              </a:solidFill>
            </a:endParaRPr>
          </a:p>
        </p:txBody>
      </p:sp>
      <p:sp>
        <p:nvSpPr>
          <p:cNvPr id="4" name="Текст 3"/>
          <p:cNvSpPr>
            <a:spLocks noGrp="1"/>
          </p:cNvSpPr>
          <p:nvPr>
            <p:ph type="body" sz="half" idx="2"/>
          </p:nvPr>
        </p:nvSpPr>
        <p:spPr>
          <a:xfrm>
            <a:off x="323528" y="1435100"/>
            <a:ext cx="3888432" cy="5422900"/>
          </a:xfrm>
        </p:spPr>
        <p:txBody>
          <a:bodyPr>
            <a:normAutofit/>
          </a:bodyPr>
          <a:lstStyle/>
          <a:p>
            <a:pPr algn="just"/>
            <a:r>
              <a:rPr lang="ru-RU" sz="1800" dirty="0" smtClean="0">
                <a:solidFill>
                  <a:srgbClr val="002060"/>
                </a:solidFill>
              </a:rPr>
              <a:t>Литературоведы и исследователи, когда пишут о писателях и поэтах, основываются, как правило,  на воспоминаниях современников. Такой книгой воспоминаний  можно назвать книгу Сергея Маковского «На Парнасе Серебряного века». Маковский был поэтом, художественным критиком, организатором художественных выставок, издателем. Не все поэты и писатели современники Н.С. Гумилёва хорошо относились к нему. Сергею Маковскому советовали не брать в печать стихи Гумилёва, мотивируя это малообразованностью последнего. Действительно, отдавая стихи Маковскому, Гумилёв говорил: «Запятые проставьте сами». </a:t>
            </a:r>
            <a:endParaRPr lang="ru-RU" sz="1800" dirty="0">
              <a:solidFill>
                <a:srgbClr val="002060"/>
              </a:solidFill>
            </a:endParaRPr>
          </a:p>
        </p:txBody>
      </p:sp>
      <p:pic>
        <p:nvPicPr>
          <p:cNvPr id="8" name="Picture 3" descr="D:\Мои документы\Строева О. М\Строева о.м скан\Sergej_Makovskij__Na_Parnase_Serebryanogo_veka.jpeg"/>
          <p:cNvPicPr>
            <a:picLocks noGrp="1" noChangeAspect="1" noChangeArrowheads="1"/>
          </p:cNvPicPr>
          <p:nvPr>
            <p:ph idx="1"/>
          </p:nvPr>
        </p:nvPicPr>
        <p:blipFill>
          <a:blip r:embed="rId2" cstate="print">
            <a:lum bright="-10000" contrast="-10000"/>
          </a:blip>
          <a:srcRect/>
          <a:stretch>
            <a:fillRect/>
          </a:stretch>
        </p:blipFill>
        <p:spPr bwMode="auto">
          <a:xfrm>
            <a:off x="4693138" y="548680"/>
            <a:ext cx="3911310" cy="5732651"/>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556792"/>
          </a:xfrm>
        </p:spPr>
        <p:txBody>
          <a:bodyPr>
            <a:noAutofit/>
          </a:bodyPr>
          <a:lstStyle/>
          <a:p>
            <a:r>
              <a:rPr lang="ru-RU" dirty="0" smtClean="0">
                <a:solidFill>
                  <a:srgbClr val="7030A0"/>
                </a:solidFill>
                <a:effectLst>
                  <a:outerShdw blurRad="38100" dist="38100" dir="2700000" algn="tl">
                    <a:srgbClr val="000000">
                      <a:alpha val="43137"/>
                    </a:srgbClr>
                  </a:outerShdw>
                </a:effectLst>
                <a:latin typeface="Bookman Old Style" panose="02050604050505020204" pitchFamily="18" charset="0"/>
              </a:rPr>
              <a:t>Вторая </a:t>
            </a:r>
            <a:r>
              <a:rPr lang="ru-RU" dirty="0">
                <a:solidFill>
                  <a:srgbClr val="7030A0"/>
                </a:solidFill>
                <a:effectLst>
                  <a:outerShdw blurRad="38100" dist="38100" dir="2700000" algn="tl">
                    <a:srgbClr val="000000">
                      <a:alpha val="43137"/>
                    </a:srgbClr>
                  </a:outerShdw>
                </a:effectLst>
                <a:latin typeface="Bookman Old Style" panose="02050604050505020204" pitchFamily="18" charset="0"/>
              </a:rPr>
              <a:t>экспедиция в </a:t>
            </a:r>
            <a:r>
              <a:rPr lang="ru-RU" dirty="0" smtClean="0">
                <a:solidFill>
                  <a:srgbClr val="7030A0"/>
                </a:solidFill>
                <a:effectLst>
                  <a:outerShdw blurRad="38100" dist="38100" dir="2700000" algn="tl">
                    <a:srgbClr val="000000">
                      <a:alpha val="43137"/>
                    </a:srgbClr>
                  </a:outerShdw>
                </a:effectLst>
                <a:latin typeface="Bookman Old Style" panose="02050604050505020204" pitchFamily="18" charset="0"/>
              </a:rPr>
              <a:t>Абиссинию</a:t>
            </a:r>
            <a:endParaRPr lang="ru-RU"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10243" name="Picture 3" descr="D:\Вытовтова\стрв\фото гумилев\05_Travel.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600" y="1772816"/>
            <a:ext cx="7200800" cy="4608512"/>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26711383"/>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5364088" cy="6858000"/>
          </a:xfrm>
        </p:spPr>
        <p:txBody>
          <a:bodyPr>
            <a:noAutofit/>
          </a:bodyPr>
          <a:lstStyle/>
          <a:p>
            <a:r>
              <a:rPr lang="ru-RU" sz="2800" dirty="0">
                <a:solidFill>
                  <a:srgbClr val="002060"/>
                </a:solidFill>
                <a:latin typeface="Bookman Old Style" panose="02050604050505020204" pitchFamily="18" charset="0"/>
              </a:rPr>
              <a:t>Вторая экспедиция состоялась в 1913 году. Она была организована лучше и согласована с Академией наук. Сначала Гумилёв хотел пересечь </a:t>
            </a:r>
            <a:r>
              <a:rPr lang="ru-RU" sz="2800" dirty="0" err="1" smtClean="0">
                <a:solidFill>
                  <a:srgbClr val="002060"/>
                </a:solidFill>
                <a:latin typeface="Bookman Old Style" panose="02050604050505020204" pitchFamily="18" charset="0"/>
              </a:rPr>
              <a:t>Данакильскую</a:t>
            </a:r>
            <a:r>
              <a:rPr lang="ru-RU" sz="2800" dirty="0" smtClean="0">
                <a:solidFill>
                  <a:srgbClr val="002060"/>
                </a:solidFill>
                <a:latin typeface="Bookman Old Style" panose="02050604050505020204" pitchFamily="18" charset="0"/>
              </a:rPr>
              <a:t> </a:t>
            </a:r>
            <a:r>
              <a:rPr lang="ru-RU" sz="2800" dirty="0">
                <a:solidFill>
                  <a:srgbClr val="002060"/>
                </a:solidFill>
                <a:latin typeface="Bookman Old Style" panose="02050604050505020204" pitchFamily="18" charset="0"/>
              </a:rPr>
              <a:t>пустыню, изучить малоизвестные племена и попытаться их цивилизовать, но Академия отклонила этот маршрут как дорогостоящий, и поэт вынужден был предложить новый </a:t>
            </a:r>
            <a:r>
              <a:rPr lang="ru-RU" sz="2800" dirty="0" smtClean="0">
                <a:solidFill>
                  <a:srgbClr val="002060"/>
                </a:solidFill>
                <a:latin typeface="Bookman Old Style" panose="02050604050505020204" pitchFamily="18" charset="0"/>
              </a:rPr>
              <a:t>маршрут</a:t>
            </a:r>
            <a:r>
              <a:rPr lang="ru-RU" sz="2800" dirty="0">
                <a:solidFill>
                  <a:srgbClr val="002060"/>
                </a:solidFill>
                <a:latin typeface="Bookman Old Style" panose="02050604050505020204" pitchFamily="18" charset="0"/>
              </a:rPr>
              <a:t>. В Россию он вернулся 1 сентября.</a:t>
            </a:r>
          </a:p>
        </p:txBody>
      </p:sp>
      <p:pic>
        <p:nvPicPr>
          <p:cNvPr id="1126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96136" y="269744"/>
            <a:ext cx="2664296" cy="3303727"/>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271288" y="3861048"/>
            <a:ext cx="3600401" cy="2736304"/>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473160619"/>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3928" y="0"/>
            <a:ext cx="5220071" cy="6858000"/>
          </a:xfrm>
        </p:spPr>
        <p:txBody>
          <a:bodyPr>
            <a:normAutofit/>
          </a:bodyPr>
          <a:lstStyle/>
          <a:p>
            <a:r>
              <a:rPr lang="ru-RU" sz="2800" dirty="0">
                <a:solidFill>
                  <a:srgbClr val="002060"/>
                </a:solidFill>
                <a:latin typeface="Bookman Old Style" panose="02050604050505020204" pitchFamily="18" charset="0"/>
              </a:rPr>
              <a:t> </a:t>
            </a:r>
            <a:r>
              <a:rPr lang="ru-RU" sz="2800" dirty="0" smtClean="0">
                <a:solidFill>
                  <a:srgbClr val="002060"/>
                </a:solidFill>
                <a:latin typeface="Bookman Old Style" panose="02050604050505020204" pitchFamily="18" charset="0"/>
              </a:rPr>
              <a:t>У Гумилёва был непродолжительный роман </a:t>
            </a:r>
            <a:r>
              <a:rPr lang="ru-RU" sz="2800" dirty="0">
                <a:solidFill>
                  <a:srgbClr val="002060"/>
                </a:solidFill>
                <a:latin typeface="Bookman Old Style" panose="02050604050505020204" pitchFamily="18" charset="0"/>
              </a:rPr>
              <a:t>с  </a:t>
            </a:r>
            <a:r>
              <a:rPr lang="ru-RU" sz="2800" dirty="0" smtClean="0">
                <a:solidFill>
                  <a:srgbClr val="002060"/>
                </a:solidFill>
                <a:latin typeface="Bookman Old Style" panose="02050604050505020204" pitchFamily="18" charset="0"/>
              </a:rPr>
              <a:t>актрисой </a:t>
            </a:r>
            <a:r>
              <a:rPr lang="ru-RU" sz="2800" dirty="0">
                <a:solidFill>
                  <a:srgbClr val="002060"/>
                </a:solidFill>
                <a:latin typeface="Bookman Old Style" panose="02050604050505020204" pitchFamily="18" charset="0"/>
              </a:rPr>
              <a:t>театра </a:t>
            </a:r>
            <a:r>
              <a:rPr lang="ru-RU" sz="2800" dirty="0" smtClean="0">
                <a:solidFill>
                  <a:srgbClr val="002060"/>
                </a:solidFill>
                <a:latin typeface="Bookman Old Style" panose="02050604050505020204" pitchFamily="18" charset="0"/>
              </a:rPr>
              <a:t>Мейерхольда Ольгой </a:t>
            </a:r>
            <a:r>
              <a:rPr lang="ru-RU" sz="2800" dirty="0" err="1" smtClean="0">
                <a:solidFill>
                  <a:srgbClr val="002060"/>
                </a:solidFill>
                <a:latin typeface="Bookman Old Style" panose="02050604050505020204" pitchFamily="18" charset="0"/>
              </a:rPr>
              <a:t>Высотской</a:t>
            </a:r>
            <a:r>
              <a:rPr lang="ru-RU" sz="2800" dirty="0" smtClean="0">
                <a:solidFill>
                  <a:srgbClr val="002060"/>
                </a:solidFill>
                <a:latin typeface="Bookman Old Style" panose="02050604050505020204" pitchFamily="18" charset="0"/>
              </a:rPr>
              <a:t>, который продолжался </a:t>
            </a:r>
            <a:r>
              <a:rPr lang="ru-RU" sz="2800" dirty="0">
                <a:solidFill>
                  <a:srgbClr val="002060"/>
                </a:solidFill>
                <a:latin typeface="Bookman Old Style" panose="02050604050505020204" pitchFamily="18" charset="0"/>
              </a:rPr>
              <a:t>около </a:t>
            </a:r>
            <a:r>
              <a:rPr lang="ru-RU" sz="2800" dirty="0" smtClean="0">
                <a:solidFill>
                  <a:srgbClr val="002060"/>
                </a:solidFill>
                <a:latin typeface="Bookman Old Style" panose="02050604050505020204" pitchFamily="18" charset="0"/>
              </a:rPr>
              <a:t>года. Этот роман перерос </a:t>
            </a:r>
            <a:r>
              <a:rPr lang="ru-RU" sz="2800" dirty="0">
                <a:solidFill>
                  <a:srgbClr val="002060"/>
                </a:solidFill>
                <a:latin typeface="Bookman Old Style" panose="02050604050505020204" pitchFamily="18" charset="0"/>
              </a:rPr>
              <a:t>в серьёзные отношения, в результате </a:t>
            </a:r>
            <a:r>
              <a:rPr lang="ru-RU" sz="2800" dirty="0" smtClean="0">
                <a:solidFill>
                  <a:srgbClr val="002060"/>
                </a:solidFill>
                <a:latin typeface="Bookman Old Style" panose="02050604050505020204" pitchFamily="18" charset="0"/>
              </a:rPr>
              <a:t>которых 26 </a:t>
            </a:r>
            <a:r>
              <a:rPr lang="ru-RU" sz="2800" dirty="0">
                <a:solidFill>
                  <a:srgbClr val="002060"/>
                </a:solidFill>
                <a:latin typeface="Bookman Old Style" panose="02050604050505020204" pitchFamily="18" charset="0"/>
              </a:rPr>
              <a:t>октября 1913 года у Ольги Николаевны родился сын Орест. То что для Гумилёва было интрижкой, оставило глубокий след в душе женщины</a:t>
            </a:r>
            <a:r>
              <a:rPr lang="ru-RU" sz="2800" dirty="0" smtClean="0">
                <a:solidFill>
                  <a:srgbClr val="002060"/>
                </a:solidFill>
                <a:latin typeface="Bookman Old Style" panose="02050604050505020204" pitchFamily="18" charset="0"/>
              </a:rPr>
              <a:t>.</a:t>
            </a:r>
            <a:endParaRPr lang="ru-RU" sz="2800" dirty="0">
              <a:solidFill>
                <a:srgbClr val="002060"/>
              </a:solidFill>
              <a:latin typeface="Bookman Old Style" panose="02050604050505020204" pitchFamily="18" charset="0"/>
            </a:endParaRPr>
          </a:p>
        </p:txBody>
      </p:sp>
      <p:pic>
        <p:nvPicPr>
          <p:cNvPr id="3075" name="Picture 3"/>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1052736"/>
            <a:ext cx="3381375" cy="4752528"/>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84359413"/>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4567318" cy="6858000"/>
          </a:xfrm>
        </p:spPr>
        <p:txBody>
          <a:bodyPr>
            <a:noAutofit/>
          </a:bodyPr>
          <a:lstStyle/>
          <a:p>
            <a:r>
              <a:rPr lang="ru-RU" sz="2700" dirty="0">
                <a:solidFill>
                  <a:srgbClr val="002060"/>
                </a:solidFill>
                <a:latin typeface="Bookman Old Style" panose="02050604050505020204" pitchFamily="18" charset="0"/>
              </a:rPr>
              <a:t>По некоторым данным, о существовании сына от Ольги Николаевны сам поэт так никогда и не узнал. </a:t>
            </a:r>
            <a:r>
              <a:rPr lang="ru-RU" sz="2700" dirty="0" err="1">
                <a:solidFill>
                  <a:srgbClr val="002060"/>
                </a:solidFill>
                <a:latin typeface="Bookman Old Style" panose="02050604050505020204" pitchFamily="18" charset="0"/>
              </a:rPr>
              <a:t>Высотская</a:t>
            </a:r>
            <a:r>
              <a:rPr lang="ru-RU" sz="2700" dirty="0">
                <a:solidFill>
                  <a:srgbClr val="002060"/>
                </a:solidFill>
                <a:latin typeface="Bookman Old Style" panose="02050604050505020204" pitchFamily="18" charset="0"/>
              </a:rPr>
              <a:t> узнала о его казни лишь в 1924-ом. Она всю жизнь продолжала любить его, так и не вышла замуж</a:t>
            </a:r>
            <a:r>
              <a:rPr lang="ru-RU" sz="2700" dirty="0" smtClean="0">
                <a:solidFill>
                  <a:srgbClr val="002060"/>
                </a:solidFill>
                <a:latin typeface="Bookman Old Style" panose="02050604050505020204" pitchFamily="18" charset="0"/>
              </a:rPr>
              <a:t>. Орест </a:t>
            </a:r>
            <a:r>
              <a:rPr lang="ru-RU" sz="2700" dirty="0" err="1">
                <a:solidFill>
                  <a:srgbClr val="002060"/>
                </a:solidFill>
                <a:latin typeface="Bookman Old Style" panose="02050604050505020204" pitchFamily="18" charset="0"/>
              </a:rPr>
              <a:t>Высотский</a:t>
            </a:r>
            <a:r>
              <a:rPr lang="ru-RU" sz="2700" dirty="0">
                <a:solidFill>
                  <a:srgbClr val="002060"/>
                </a:solidFill>
                <a:latin typeface="Bookman Old Style" panose="02050604050505020204" pitchFamily="18" charset="0"/>
              </a:rPr>
              <a:t> о своём происхождении узнал только в 1937 году и тогда же познакомился с братом по отцу — Львом Гумилёвым.</a:t>
            </a:r>
          </a:p>
        </p:txBody>
      </p:sp>
      <p:pic>
        <p:nvPicPr>
          <p:cNvPr id="4098" name="Picture 2" descr="D:\Вытовтова\стрв\фото гумилев\02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67318" y="1412776"/>
            <a:ext cx="4253154" cy="3960440"/>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041618865"/>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3672408" cy="1224136"/>
          </a:xfrm>
        </p:spPr>
        <p:txBody>
          <a:bodyPr>
            <a:noAutofit/>
          </a:bodyPr>
          <a:lstStyle/>
          <a:p>
            <a:pPr algn="just"/>
            <a:r>
              <a:rPr lang="ru-RU" dirty="0" smtClean="0">
                <a:solidFill>
                  <a:srgbClr val="7030A0"/>
                </a:solidFill>
              </a:rPr>
              <a:t>Ш4Р6-5 Гумилев Н.С.</a:t>
            </a:r>
            <a:br>
              <a:rPr lang="ru-RU" dirty="0" smtClean="0">
                <a:solidFill>
                  <a:srgbClr val="7030A0"/>
                </a:solidFill>
              </a:rPr>
            </a:br>
            <a:r>
              <a:rPr lang="ru-RU" dirty="0" smtClean="0">
                <a:solidFill>
                  <a:srgbClr val="7030A0"/>
                </a:solidFill>
              </a:rPr>
              <a:t>   Г94 Избранное / Н.С. Гумилев. - М. : Просвещение, 1990. - 383 с.</a:t>
            </a:r>
            <a:endParaRPr lang="ru-RU" dirty="0"/>
          </a:p>
        </p:txBody>
      </p:sp>
      <p:sp>
        <p:nvSpPr>
          <p:cNvPr id="4" name="Текст 3"/>
          <p:cNvSpPr>
            <a:spLocks noGrp="1"/>
          </p:cNvSpPr>
          <p:nvPr>
            <p:ph type="body" sz="half" idx="2"/>
          </p:nvPr>
        </p:nvSpPr>
        <p:spPr>
          <a:xfrm>
            <a:off x="323528" y="1628800"/>
            <a:ext cx="3600400" cy="5229200"/>
          </a:xfrm>
        </p:spPr>
        <p:txBody>
          <a:bodyPr>
            <a:normAutofit/>
          </a:bodyPr>
          <a:lstStyle/>
          <a:p>
            <a:pPr algn="just"/>
            <a:r>
              <a:rPr lang="ru-RU" sz="1800" dirty="0" smtClean="0">
                <a:solidFill>
                  <a:srgbClr val="002060"/>
                </a:solidFill>
              </a:rPr>
              <a:t>В книгу прекрасного русского поэта Н. С. Гумилева «Избранное» входят произведения разных жанров: стихотворения, поэмы, статьи, автобиографическая проза ("Африканский дневник", "Записки кавалериста"), а также письма.</a:t>
            </a:r>
          </a:p>
          <a:p>
            <a:pPr algn="just"/>
            <a:r>
              <a:rPr lang="ru-RU" sz="1800" dirty="0" smtClean="0">
                <a:solidFill>
                  <a:srgbClr val="002060"/>
                </a:solidFill>
              </a:rPr>
              <a:t>Сборник дает достаточно полное представление о творчестве Гумилева, знакомит читателя с его своеобразной эстетикой, оригинальным видением мира.</a:t>
            </a:r>
            <a:endParaRPr lang="ru-RU" sz="1800" dirty="0">
              <a:solidFill>
                <a:srgbClr val="002060"/>
              </a:solidFill>
            </a:endParaRPr>
          </a:p>
        </p:txBody>
      </p:sp>
      <p:pic>
        <p:nvPicPr>
          <p:cNvPr id="5122" name="Picture 2" descr="D:\Мои документы\Строева О. М\Строева о.м скан\1 - 0003.jpg"/>
          <p:cNvPicPr>
            <a:picLocks noGrp="1" noChangeAspect="1" noChangeArrowheads="1"/>
          </p:cNvPicPr>
          <p:nvPr>
            <p:ph idx="1"/>
          </p:nvPr>
        </p:nvPicPr>
        <p:blipFill>
          <a:blip r:embed="rId2" cstate="print"/>
          <a:srcRect l="7117" r="28513" b="26397"/>
          <a:stretch>
            <a:fillRect/>
          </a:stretch>
        </p:blipFill>
        <p:spPr bwMode="auto">
          <a:xfrm>
            <a:off x="4716016" y="360237"/>
            <a:ext cx="3960440" cy="6054597"/>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lstStyle/>
          <a:p>
            <a:r>
              <a:rPr lang="ru-RU" dirty="0" smtClean="0">
                <a:solidFill>
                  <a:srgbClr val="7030A0"/>
                </a:solidFill>
                <a:effectLst>
                  <a:outerShdw blurRad="38100" dist="38100" dir="2700000" algn="tl">
                    <a:srgbClr val="000000">
                      <a:alpha val="43137"/>
                    </a:srgbClr>
                  </a:outerShdw>
                </a:effectLst>
                <a:latin typeface="Bookman Old Style" panose="02050604050505020204" pitchFamily="18" charset="0"/>
              </a:rPr>
              <a:t>Детство и юность</a:t>
            </a:r>
            <a:endParaRPr lang="ru-RU"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20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11936"/>
          <a:stretch/>
        </p:blipFill>
        <p:spPr bwMode="auto">
          <a:xfrm>
            <a:off x="971600" y="1556792"/>
            <a:ext cx="7200800" cy="4756012"/>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17748187"/>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a:solidFill>
                  <a:srgbClr val="7030A0"/>
                </a:solidFill>
                <a:effectLst>
                  <a:outerShdw blurRad="38100" dist="38100" dir="2700000" algn="tl">
                    <a:srgbClr val="000000">
                      <a:alpha val="43137"/>
                    </a:srgbClr>
                  </a:outerShdw>
                </a:effectLst>
                <a:latin typeface="Bookman Old Style" panose="02050604050505020204" pitchFamily="18" charset="0"/>
              </a:rPr>
              <a:t>Первая мировая </a:t>
            </a:r>
            <a:r>
              <a:rPr lang="ru-RU" dirty="0" smtClean="0">
                <a:solidFill>
                  <a:srgbClr val="7030A0"/>
                </a:solidFill>
                <a:effectLst>
                  <a:outerShdw blurRad="38100" dist="38100" dir="2700000" algn="tl">
                    <a:srgbClr val="000000">
                      <a:alpha val="43137"/>
                    </a:srgbClr>
                  </a:outerShdw>
                </a:effectLst>
                <a:latin typeface="Bookman Old Style" panose="02050604050505020204" pitchFamily="18" charset="0"/>
              </a:rPr>
              <a:t>война</a:t>
            </a:r>
            <a:endParaRPr lang="ru-RU"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12293" name="Picture 5" descr="http://profilib.com/reader/67/75/b67567/038.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971600" y="1628800"/>
            <a:ext cx="7200800" cy="4680519"/>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10166936"/>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88024" y="5661248"/>
            <a:ext cx="4232449" cy="1008112"/>
          </a:xfrm>
        </p:spPr>
        <p:txBody>
          <a:bodyPr>
            <a:normAutofit/>
          </a:bodyPr>
          <a:lstStyle/>
          <a:p>
            <a:pPr algn="ctr"/>
            <a:r>
              <a:rPr lang="ru-RU" sz="28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Брат Николая Гумилёва – Дмитрий.</a:t>
            </a:r>
            <a:endParaRPr lang="ru-RU" sz="2800"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
        <p:nvSpPr>
          <p:cNvPr id="4" name="Текст 3"/>
          <p:cNvSpPr>
            <a:spLocks noGrp="1"/>
          </p:cNvSpPr>
          <p:nvPr>
            <p:ph type="body" sz="half" idx="2"/>
          </p:nvPr>
        </p:nvSpPr>
        <p:spPr>
          <a:xfrm>
            <a:off x="0" y="116632"/>
            <a:ext cx="5148064" cy="6741368"/>
          </a:xfrm>
        </p:spPr>
        <p:txBody>
          <a:bodyPr>
            <a:noAutofit/>
          </a:bodyPr>
          <a:lstStyle/>
          <a:p>
            <a:pPr algn="ctr"/>
            <a:r>
              <a:rPr lang="ru-RU" sz="2600" dirty="0">
                <a:solidFill>
                  <a:srgbClr val="002060"/>
                </a:solidFill>
                <a:latin typeface="Bookman Old Style" panose="02050604050505020204" pitchFamily="18" charset="0"/>
              </a:rPr>
              <a:t>Начало 1914 года было тяжёлым для поэта: перестал существовать цех, возникли сложности в отношениях с Ахматовой, наскучила богемная жизнь, которую он вёл, вернувшись из </a:t>
            </a:r>
            <a:r>
              <a:rPr lang="ru-RU" sz="2600" dirty="0" smtClean="0">
                <a:solidFill>
                  <a:srgbClr val="002060"/>
                </a:solidFill>
                <a:latin typeface="Bookman Old Style" panose="02050604050505020204" pitchFamily="18" charset="0"/>
              </a:rPr>
              <a:t>Африки.</a:t>
            </a:r>
          </a:p>
          <a:p>
            <a:pPr algn="ctr"/>
            <a:r>
              <a:rPr lang="ru-RU" sz="2600" dirty="0" smtClean="0">
                <a:solidFill>
                  <a:srgbClr val="002060"/>
                </a:solidFill>
                <a:latin typeface="Bookman Old Style" panose="02050604050505020204" pitchFamily="18" charset="0"/>
              </a:rPr>
              <a:t>После </a:t>
            </a:r>
            <a:r>
              <a:rPr lang="ru-RU" sz="2600" dirty="0">
                <a:solidFill>
                  <a:srgbClr val="002060"/>
                </a:solidFill>
                <a:latin typeface="Bookman Old Style" panose="02050604050505020204" pitchFamily="18" charset="0"/>
              </a:rPr>
              <a:t>начала Первой мировой войны в начале августа 1914 года Гумилёв записался добровольцем в армию. Вместе с Николаем на войну (по призыву) ушёл и его брат Дмитрий Гумилёв, который был контужен в бою и умер в 1922 году.</a:t>
            </a:r>
          </a:p>
        </p:txBody>
      </p:sp>
      <p:pic>
        <p:nvPicPr>
          <p:cNvPr id="14340" name="Picture 4"/>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92080" y="620688"/>
            <a:ext cx="3528392" cy="5040560"/>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05298017"/>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07904" y="0"/>
            <a:ext cx="5436096" cy="6858000"/>
          </a:xfrm>
        </p:spPr>
        <p:txBody>
          <a:bodyPr>
            <a:noAutofit/>
          </a:bodyPr>
          <a:lstStyle/>
          <a:p>
            <a:r>
              <a:rPr lang="ru-RU" sz="2600" dirty="0">
                <a:solidFill>
                  <a:srgbClr val="002060"/>
                </a:solidFill>
                <a:latin typeface="Bookman Old Style" panose="02050604050505020204" pitchFamily="18" charset="0"/>
              </a:rPr>
              <a:t>Гумилёв был зачислен вольноопределяющимся в Лейб-Гвардии Уланский Её Величества </a:t>
            </a:r>
            <a:r>
              <a:rPr lang="ru-RU" sz="2600" dirty="0" smtClean="0">
                <a:solidFill>
                  <a:srgbClr val="002060"/>
                </a:solidFill>
                <a:latin typeface="Bookman Old Style" panose="02050604050505020204" pitchFamily="18" charset="0"/>
              </a:rPr>
              <a:t>полк. Уже </a:t>
            </a:r>
            <a:r>
              <a:rPr lang="ru-RU" sz="2600" dirty="0">
                <a:solidFill>
                  <a:srgbClr val="002060"/>
                </a:solidFill>
                <a:latin typeface="Bookman Old Style" panose="02050604050505020204" pitchFamily="18" charset="0"/>
              </a:rPr>
              <a:t>в ноябре полк был переброшен в Южную Польшу. 19 ноября состоялось первое сражение. За ночную разведку перед сражением </a:t>
            </a:r>
            <a:r>
              <a:rPr lang="ru-RU" sz="2600" dirty="0" smtClean="0">
                <a:solidFill>
                  <a:srgbClr val="002060"/>
                </a:solidFill>
                <a:latin typeface="Bookman Old Style" panose="02050604050505020204" pitchFamily="18" charset="0"/>
              </a:rPr>
              <a:t>он </a:t>
            </a:r>
            <a:r>
              <a:rPr lang="ru-RU" sz="2600" dirty="0">
                <a:solidFill>
                  <a:srgbClr val="002060"/>
                </a:solidFill>
                <a:latin typeface="Bookman Old Style" panose="02050604050505020204" pitchFamily="18" charset="0"/>
              </a:rPr>
              <a:t>был награждён знаком отличия военного ордена (Георгиевского креста) 4-й степени </a:t>
            </a:r>
            <a:r>
              <a:rPr lang="ru-RU" sz="2600" dirty="0" smtClean="0">
                <a:solidFill>
                  <a:srgbClr val="002060"/>
                </a:solidFill>
                <a:latin typeface="Bookman Old Style" panose="02050604050505020204" pitchFamily="18" charset="0"/>
              </a:rPr>
              <a:t>и </a:t>
            </a:r>
            <a:r>
              <a:rPr lang="ru-RU" sz="2600" dirty="0">
                <a:solidFill>
                  <a:srgbClr val="002060"/>
                </a:solidFill>
                <a:latin typeface="Bookman Old Style" panose="02050604050505020204" pitchFamily="18" charset="0"/>
              </a:rPr>
              <a:t>повышен в звании до ефрейтора. Знак отличия был вручен ему 13 января 1915 года, а 15 января он был произведён в унтер-офицеры.</a:t>
            </a:r>
          </a:p>
        </p:txBody>
      </p:sp>
      <p:pic>
        <p:nvPicPr>
          <p:cNvPr id="16386"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908720"/>
            <a:ext cx="3492054" cy="5040560"/>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90597607"/>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5004048" cy="6858000"/>
          </a:xfrm>
        </p:spPr>
        <p:txBody>
          <a:bodyPr>
            <a:normAutofit/>
          </a:bodyPr>
          <a:lstStyle/>
          <a:p>
            <a:r>
              <a:rPr lang="ru-RU" sz="2600" dirty="0">
                <a:solidFill>
                  <a:srgbClr val="002060"/>
                </a:solidFill>
                <a:latin typeface="Bookman Old Style" panose="02050604050505020204" pitchFamily="18" charset="0"/>
              </a:rPr>
              <a:t>В конце февраля в результате непрерывных боевых действий и разъездов Гумилёв заболел </a:t>
            </a:r>
            <a:r>
              <a:rPr lang="ru-RU" sz="2600" dirty="0" smtClean="0">
                <a:solidFill>
                  <a:srgbClr val="002060"/>
                </a:solidFill>
                <a:latin typeface="Bookman Old Style" panose="02050604050505020204" pitchFamily="18" charset="0"/>
              </a:rPr>
              <a:t>простудой. Месяц </a:t>
            </a:r>
            <a:r>
              <a:rPr lang="ru-RU" sz="2600" dirty="0">
                <a:solidFill>
                  <a:srgbClr val="002060"/>
                </a:solidFill>
                <a:latin typeface="Bookman Old Style" panose="02050604050505020204" pitchFamily="18" charset="0"/>
              </a:rPr>
              <a:t>поэт лечился в Петрограде, потом вновь был возвращён на фронт. В сентябре поэт героем вернулся в Россию, а 28 марта 1916 года </a:t>
            </a:r>
            <a:r>
              <a:rPr lang="ru-RU" sz="2600" dirty="0" smtClean="0">
                <a:solidFill>
                  <a:srgbClr val="002060"/>
                </a:solidFill>
                <a:latin typeface="Bookman Old Style" panose="02050604050505020204" pitchFamily="18" charset="0"/>
              </a:rPr>
              <a:t>произведён </a:t>
            </a:r>
            <a:r>
              <a:rPr lang="ru-RU" sz="2600" dirty="0">
                <a:solidFill>
                  <a:srgbClr val="002060"/>
                </a:solidFill>
                <a:latin typeface="Bookman Old Style" panose="02050604050505020204" pitchFamily="18" charset="0"/>
              </a:rPr>
              <a:t>в прапорщики с переводом в 5-й Гусарский Александрийский полк. Используя эту передышку, Гумилёв вёл активную литературную деятельность.</a:t>
            </a: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04048" y="781296"/>
            <a:ext cx="3762375" cy="5311999"/>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86846332"/>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16632"/>
            <a:ext cx="3672408" cy="1656184"/>
          </a:xfrm>
        </p:spPr>
        <p:txBody>
          <a:bodyPr>
            <a:noAutofit/>
          </a:bodyPr>
          <a:lstStyle/>
          <a:p>
            <a:pPr algn="just" hangingPunct="0"/>
            <a:r>
              <a:rPr lang="ru-RU" dirty="0" smtClean="0">
                <a:solidFill>
                  <a:srgbClr val="7030A0"/>
                </a:solidFill>
              </a:rPr>
              <a:t>Ш4Р6-5 Гумилев Н.С.</a:t>
            </a:r>
            <a:br>
              <a:rPr lang="ru-RU" dirty="0" smtClean="0">
                <a:solidFill>
                  <a:srgbClr val="7030A0"/>
                </a:solidFill>
              </a:rPr>
            </a:br>
            <a:r>
              <a:rPr lang="ru-RU" dirty="0" smtClean="0">
                <a:solidFill>
                  <a:srgbClr val="7030A0"/>
                </a:solidFill>
              </a:rPr>
              <a:t>   Г94 Сочинения в трех томах. Т.1 : стихотворения; Поэмы / Н. Гумилев. - М. : </a:t>
            </a:r>
            <a:r>
              <a:rPr lang="ru-RU" dirty="0" err="1" smtClean="0">
                <a:solidFill>
                  <a:srgbClr val="7030A0"/>
                </a:solidFill>
              </a:rPr>
              <a:t>Худож</a:t>
            </a:r>
            <a:r>
              <a:rPr lang="ru-RU" dirty="0" smtClean="0">
                <a:solidFill>
                  <a:srgbClr val="7030A0"/>
                </a:solidFill>
              </a:rPr>
              <a:t>. лит., 1991. - 590 с.</a:t>
            </a:r>
            <a:endParaRPr lang="ru-RU" dirty="0">
              <a:solidFill>
                <a:srgbClr val="7030A0"/>
              </a:solidFill>
            </a:endParaRPr>
          </a:p>
        </p:txBody>
      </p:sp>
      <p:sp>
        <p:nvSpPr>
          <p:cNvPr id="4" name="Текст 3"/>
          <p:cNvSpPr>
            <a:spLocks noGrp="1"/>
          </p:cNvSpPr>
          <p:nvPr>
            <p:ph type="body" sz="half" idx="2"/>
          </p:nvPr>
        </p:nvSpPr>
        <p:spPr>
          <a:xfrm>
            <a:off x="323528" y="1700808"/>
            <a:ext cx="3384376" cy="5157192"/>
          </a:xfrm>
        </p:spPr>
        <p:txBody>
          <a:bodyPr/>
          <a:lstStyle/>
          <a:p>
            <a:pPr algn="just"/>
            <a:r>
              <a:rPr lang="ru-RU" sz="1800" dirty="0" smtClean="0">
                <a:solidFill>
                  <a:srgbClr val="002060"/>
                </a:solidFill>
              </a:rPr>
              <a:t>Собрание сочинений одного из виднейших представителей «серебряного века» русской изящной словесности Н.С. Гумилева (1886–1921) выходит впервые на его родине спустя семьдесят лет с момента трагической гибели поэта.</a:t>
            </a:r>
          </a:p>
          <a:p>
            <a:pPr algn="just"/>
            <a:r>
              <a:rPr lang="ru-RU" sz="1800" dirty="0" smtClean="0">
                <a:solidFill>
                  <a:srgbClr val="002060"/>
                </a:solidFill>
              </a:rPr>
              <a:t>В первый том настоящего издания входят практически все поэтические произведения Гумилева, сопровождаемые подробными комментариями, проясняющими в необходимых случаях сложнейший историко-философский подтекст его лирики и небольших эпических произведений.</a:t>
            </a:r>
          </a:p>
          <a:p>
            <a:endParaRPr lang="ru-RU" dirty="0"/>
          </a:p>
        </p:txBody>
      </p:sp>
      <p:pic>
        <p:nvPicPr>
          <p:cNvPr id="2050" name="Picture 2" descr="D:\Мои документы\Строева О. М\Строева о.м скан\1 - 0006.jpg"/>
          <p:cNvPicPr>
            <a:picLocks noGrp="1" noChangeAspect="1" noChangeArrowheads="1"/>
          </p:cNvPicPr>
          <p:nvPr>
            <p:ph idx="1"/>
          </p:nvPr>
        </p:nvPicPr>
        <p:blipFill>
          <a:blip r:embed="rId2" cstate="print"/>
          <a:srcRect l="8059" r="30318" b="32548"/>
          <a:stretch>
            <a:fillRect/>
          </a:stretch>
        </p:blipFill>
        <p:spPr bwMode="auto">
          <a:xfrm>
            <a:off x="4572000" y="404664"/>
            <a:ext cx="3500528" cy="5400601"/>
          </a:xfrm>
          <a:prstGeom prst="rect">
            <a:avLst/>
          </a:prstGeom>
          <a:noFill/>
        </p:spPr>
      </p:pic>
      <p:pic>
        <p:nvPicPr>
          <p:cNvPr id="2051" name="Picture 3" descr="D:\Мои документы\Строева О. М\Строева о.м скан\1 - 0007.jpg"/>
          <p:cNvPicPr>
            <a:picLocks noChangeAspect="1" noChangeArrowheads="1"/>
          </p:cNvPicPr>
          <p:nvPr/>
        </p:nvPicPr>
        <p:blipFill>
          <a:blip r:embed="rId3" cstate="print"/>
          <a:srcRect l="58418" t="3552" b="8413"/>
          <a:stretch>
            <a:fillRect/>
          </a:stretch>
        </p:blipFill>
        <p:spPr bwMode="auto">
          <a:xfrm>
            <a:off x="5724128" y="1734118"/>
            <a:ext cx="3096344" cy="4683135"/>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3672408" cy="1512168"/>
          </a:xfrm>
        </p:spPr>
        <p:txBody>
          <a:bodyPr>
            <a:noAutofit/>
          </a:bodyPr>
          <a:lstStyle/>
          <a:p>
            <a:pPr algn="just" hangingPunct="0"/>
            <a:r>
              <a:rPr lang="ru-RU" dirty="0" smtClean="0">
                <a:solidFill>
                  <a:srgbClr val="7030A0"/>
                </a:solidFill>
              </a:rPr>
              <a:t>Ш4Р6-6 Гумилев Н.С.</a:t>
            </a:r>
            <a:br>
              <a:rPr lang="ru-RU" dirty="0" smtClean="0">
                <a:solidFill>
                  <a:srgbClr val="7030A0"/>
                </a:solidFill>
              </a:rPr>
            </a:br>
            <a:r>
              <a:rPr lang="ru-RU" dirty="0" smtClean="0">
                <a:solidFill>
                  <a:srgbClr val="7030A0"/>
                </a:solidFill>
              </a:rPr>
              <a:t>   Г94 Сочинения в трех томах. Т.2 : драмы; Рассказы / Н. Гумилев. - М. : </a:t>
            </a:r>
            <a:r>
              <a:rPr lang="ru-RU" dirty="0" err="1" smtClean="0">
                <a:solidFill>
                  <a:srgbClr val="7030A0"/>
                </a:solidFill>
              </a:rPr>
              <a:t>Худож</a:t>
            </a:r>
            <a:r>
              <a:rPr lang="ru-RU" dirty="0" smtClean="0">
                <a:solidFill>
                  <a:srgbClr val="7030A0"/>
                </a:solidFill>
              </a:rPr>
              <a:t>. лит., 1991. - 478 с.</a:t>
            </a:r>
            <a:endParaRPr lang="ru-RU" dirty="0">
              <a:solidFill>
                <a:srgbClr val="7030A0"/>
              </a:solidFill>
            </a:endParaRPr>
          </a:p>
        </p:txBody>
      </p:sp>
      <p:sp>
        <p:nvSpPr>
          <p:cNvPr id="4" name="Текст 3"/>
          <p:cNvSpPr>
            <a:spLocks noGrp="1"/>
          </p:cNvSpPr>
          <p:nvPr>
            <p:ph type="body" sz="half" idx="2"/>
          </p:nvPr>
        </p:nvSpPr>
        <p:spPr>
          <a:xfrm>
            <a:off x="395536" y="2132856"/>
            <a:ext cx="3240360" cy="4725144"/>
          </a:xfrm>
        </p:spPr>
        <p:txBody>
          <a:bodyPr/>
          <a:lstStyle/>
          <a:p>
            <a:pPr algn="just"/>
            <a:r>
              <a:rPr lang="ru-RU" sz="1800" dirty="0" smtClean="0">
                <a:solidFill>
                  <a:srgbClr val="002060"/>
                </a:solidFill>
              </a:rPr>
              <a:t>Собрание сочинений одного из виднейших представителей «серебряного века» русской изящной словесности Н.С. Гумилева (1886–1921) выходит впервые на его родине спустя семьдесят лет с момента трагической гибели поэта.</a:t>
            </a:r>
          </a:p>
          <a:p>
            <a:pPr algn="just"/>
            <a:r>
              <a:rPr lang="ru-RU" sz="1800" dirty="0" smtClean="0">
                <a:solidFill>
                  <a:srgbClr val="002060"/>
                </a:solidFill>
              </a:rPr>
              <a:t>Во второй том вошли драматические произведения и рассказы.</a:t>
            </a:r>
          </a:p>
        </p:txBody>
      </p:sp>
      <p:pic>
        <p:nvPicPr>
          <p:cNvPr id="5" name="Picture 2" descr="D:\Мои документы\Строева О. М\Строева о.м скан\1 - 0006.jpg"/>
          <p:cNvPicPr>
            <a:picLocks noGrp="1" noChangeAspect="1" noChangeArrowheads="1"/>
          </p:cNvPicPr>
          <p:nvPr>
            <p:ph idx="1"/>
          </p:nvPr>
        </p:nvPicPr>
        <p:blipFill>
          <a:blip r:embed="rId2" cstate="print"/>
          <a:srcRect l="8059" r="30318" b="32548"/>
          <a:stretch>
            <a:fillRect/>
          </a:stretch>
        </p:blipFill>
        <p:spPr bwMode="auto">
          <a:xfrm>
            <a:off x="4499992" y="332656"/>
            <a:ext cx="3640756" cy="5616623"/>
          </a:xfrm>
          <a:prstGeom prst="rect">
            <a:avLst/>
          </a:prstGeom>
          <a:noFill/>
        </p:spPr>
      </p:pic>
      <p:pic>
        <p:nvPicPr>
          <p:cNvPr id="3074" name="Picture 2" descr="D:\Мои документы\Строева О. М\Строева о.м скан\1 - 0009.jpg"/>
          <p:cNvPicPr>
            <a:picLocks noChangeAspect="1" noChangeArrowheads="1"/>
          </p:cNvPicPr>
          <p:nvPr/>
        </p:nvPicPr>
        <p:blipFill>
          <a:blip r:embed="rId3" cstate="print"/>
          <a:srcRect l="43541" t="4709" r="14593" b="1114"/>
          <a:stretch>
            <a:fillRect/>
          </a:stretch>
        </p:blipFill>
        <p:spPr bwMode="auto">
          <a:xfrm>
            <a:off x="5724128" y="1628800"/>
            <a:ext cx="3051339" cy="4882143"/>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3816424" cy="1656184"/>
          </a:xfrm>
        </p:spPr>
        <p:txBody>
          <a:bodyPr>
            <a:normAutofit/>
          </a:bodyPr>
          <a:lstStyle/>
          <a:p>
            <a:pPr algn="just" hangingPunct="0"/>
            <a:r>
              <a:rPr lang="ru-RU" dirty="0" smtClean="0">
                <a:solidFill>
                  <a:srgbClr val="7030A0"/>
                </a:solidFill>
              </a:rPr>
              <a:t>Ш4Р6-4 Гумилев Н.С.</a:t>
            </a:r>
            <a:br>
              <a:rPr lang="ru-RU" dirty="0" smtClean="0">
                <a:solidFill>
                  <a:srgbClr val="7030A0"/>
                </a:solidFill>
              </a:rPr>
            </a:br>
            <a:r>
              <a:rPr lang="ru-RU" dirty="0" smtClean="0">
                <a:solidFill>
                  <a:srgbClr val="7030A0"/>
                </a:solidFill>
              </a:rPr>
              <a:t>   Г94 Сочинения в трех томах. Т.3 : письма о русской поэзии / Н. Гумилев. - М. : </a:t>
            </a:r>
            <a:r>
              <a:rPr lang="ru-RU" dirty="0" err="1" smtClean="0">
                <a:solidFill>
                  <a:srgbClr val="7030A0"/>
                </a:solidFill>
              </a:rPr>
              <a:t>Худож</a:t>
            </a:r>
            <a:r>
              <a:rPr lang="ru-RU" dirty="0" smtClean="0">
                <a:solidFill>
                  <a:srgbClr val="7030A0"/>
                </a:solidFill>
              </a:rPr>
              <a:t>. лит., 1991. - 430 с.</a:t>
            </a:r>
            <a:endParaRPr lang="ru-RU" dirty="0">
              <a:solidFill>
                <a:srgbClr val="7030A0"/>
              </a:solidFill>
            </a:endParaRPr>
          </a:p>
        </p:txBody>
      </p:sp>
      <p:sp>
        <p:nvSpPr>
          <p:cNvPr id="4" name="Текст 3"/>
          <p:cNvSpPr>
            <a:spLocks noGrp="1"/>
          </p:cNvSpPr>
          <p:nvPr>
            <p:ph type="body" sz="half" idx="2"/>
          </p:nvPr>
        </p:nvSpPr>
        <p:spPr>
          <a:xfrm>
            <a:off x="395536" y="1844824"/>
            <a:ext cx="3312368" cy="5013176"/>
          </a:xfrm>
        </p:spPr>
        <p:txBody>
          <a:bodyPr>
            <a:normAutofit/>
          </a:bodyPr>
          <a:lstStyle/>
          <a:p>
            <a:pPr algn="just"/>
            <a:r>
              <a:rPr lang="ru-RU" sz="1800" dirty="0" smtClean="0">
                <a:solidFill>
                  <a:srgbClr val="002060"/>
                </a:solidFill>
              </a:rPr>
              <a:t>Собрание сочинений одного из виднейших представителей «серебряного века» русской изящной словесности Н.С. Гумилева (1886–1921) выходит впервые на его родине спустя семьдесят лет с момента трагической гибели поэта.</a:t>
            </a:r>
          </a:p>
          <a:p>
            <a:pPr algn="just"/>
            <a:r>
              <a:rPr lang="ru-RU" sz="1800" dirty="0" smtClean="0">
                <a:solidFill>
                  <a:srgbClr val="002060"/>
                </a:solidFill>
              </a:rPr>
              <a:t>Третий том составили "Письма о русской поэзии".</a:t>
            </a:r>
            <a:endParaRPr lang="ru-RU" sz="1800" dirty="0">
              <a:solidFill>
                <a:srgbClr val="002060"/>
              </a:solidFill>
            </a:endParaRPr>
          </a:p>
        </p:txBody>
      </p:sp>
      <p:pic>
        <p:nvPicPr>
          <p:cNvPr id="5" name="Picture 2" descr="D:\Мои документы\Строева О. М\Строева о.м скан\1 - 0006.jpg"/>
          <p:cNvPicPr>
            <a:picLocks noGrp="1" noChangeAspect="1" noChangeArrowheads="1"/>
          </p:cNvPicPr>
          <p:nvPr>
            <p:ph idx="1"/>
          </p:nvPr>
        </p:nvPicPr>
        <p:blipFill>
          <a:blip r:embed="rId2" cstate="print"/>
          <a:srcRect l="8059" r="30318" b="32548"/>
          <a:stretch>
            <a:fillRect/>
          </a:stretch>
        </p:blipFill>
        <p:spPr bwMode="auto">
          <a:xfrm>
            <a:off x="4499993" y="404665"/>
            <a:ext cx="3594080" cy="5544616"/>
          </a:xfrm>
          <a:prstGeom prst="rect">
            <a:avLst/>
          </a:prstGeom>
          <a:noFill/>
        </p:spPr>
      </p:pic>
      <p:pic>
        <p:nvPicPr>
          <p:cNvPr id="4098" name="Picture 2" descr="D:\Мои документы\Строева О. М\Строева о.м скан\1 - 0010.jpg"/>
          <p:cNvPicPr>
            <a:picLocks noChangeAspect="1" noChangeArrowheads="1"/>
          </p:cNvPicPr>
          <p:nvPr/>
        </p:nvPicPr>
        <p:blipFill>
          <a:blip r:embed="rId3" cstate="print"/>
          <a:srcRect l="59486" t="1859" b="7041"/>
          <a:stretch>
            <a:fillRect/>
          </a:stretch>
        </p:blipFill>
        <p:spPr bwMode="auto">
          <a:xfrm>
            <a:off x="5724128" y="1700808"/>
            <a:ext cx="2972590" cy="475252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16016" y="0"/>
            <a:ext cx="4427984" cy="6858000"/>
          </a:xfrm>
        </p:spPr>
        <p:txBody>
          <a:bodyPr>
            <a:normAutofit/>
          </a:bodyPr>
          <a:lstStyle/>
          <a:p>
            <a:r>
              <a:rPr lang="ru-RU" sz="2800" dirty="0">
                <a:solidFill>
                  <a:srgbClr val="002060"/>
                </a:solidFill>
                <a:latin typeface="Bookman Old Style" panose="02050604050505020204" pitchFamily="18" charset="0"/>
              </a:rPr>
              <a:t>В апреле 1916 </a:t>
            </a:r>
            <a:r>
              <a:rPr lang="ru-RU" sz="2800" dirty="0" smtClean="0">
                <a:solidFill>
                  <a:srgbClr val="002060"/>
                </a:solidFill>
                <a:latin typeface="Bookman Old Style" panose="02050604050505020204" pitchFamily="18" charset="0"/>
              </a:rPr>
              <a:t>года Николай Гумилёв уехал в Ялту лечить воспаление лёгких</a:t>
            </a:r>
            <a:r>
              <a:rPr lang="ru-RU" sz="2800" dirty="0">
                <a:solidFill>
                  <a:srgbClr val="002060"/>
                </a:solidFill>
                <a:latin typeface="Bookman Old Style" panose="02050604050505020204" pitchFamily="18" charset="0"/>
              </a:rPr>
              <a:t>. Однако на этом военная жизнь поэта не закончилась. 8 июля 1916 года он вновь уехал на фронт, вновь ненадолго. В 1916 году вышел сборник стихов «Колчан», в который вошли стихи на военную тему.</a:t>
            </a:r>
          </a:p>
        </p:txBody>
      </p:sp>
      <p:pic>
        <p:nvPicPr>
          <p:cNvPr id="1026" name="Picture 2" descr="D:\Вытовтова\стрв\фото гумилев\gumilev192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692696"/>
            <a:ext cx="3960440" cy="5472608"/>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768622842"/>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5220072" cy="6858000"/>
          </a:xfrm>
        </p:spPr>
        <p:txBody>
          <a:bodyPr>
            <a:noAutofit/>
          </a:bodyPr>
          <a:lstStyle/>
          <a:p>
            <a:r>
              <a:rPr lang="ru-RU" sz="2700" dirty="0" smtClean="0">
                <a:solidFill>
                  <a:srgbClr val="002060"/>
                </a:solidFill>
                <a:latin typeface="Bookman Old Style" panose="02050604050505020204" pitchFamily="18" charset="0"/>
              </a:rPr>
              <a:t>5 августа 1918 года состоялся развод с Анной Ахматовой. Отношения между поэтами разладились давно, но развестись до революции было невозможно. В 1919 году Гумилёв женился на Анне Николаевне Энгельгардт. Живя в Советской России, Гумилёв не скрывал своих религиозных и политических взглядов — он открыто крестился на храмы, заявлял о своих воззрениях.</a:t>
            </a:r>
            <a:endParaRPr lang="ru-RU" sz="2700" dirty="0">
              <a:solidFill>
                <a:srgbClr val="002060"/>
              </a:solidFill>
              <a:latin typeface="Bookman Old Style" panose="02050604050505020204" pitchFamily="18" charset="0"/>
            </a:endParaRPr>
          </a:p>
        </p:txBody>
      </p:sp>
      <p:pic>
        <p:nvPicPr>
          <p:cNvPr id="2052" name="Picture 4"/>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2347" r="8620"/>
          <a:stretch/>
        </p:blipFill>
        <p:spPr bwMode="auto">
          <a:xfrm>
            <a:off x="5130782" y="908720"/>
            <a:ext cx="3749231" cy="5040560"/>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785765557"/>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44008" y="5301208"/>
            <a:ext cx="4499992" cy="1440160"/>
          </a:xfrm>
        </p:spPr>
        <p:txBody>
          <a:bodyPr>
            <a:noAutofit/>
          </a:bodyPr>
          <a:lstStyle/>
          <a:p>
            <a:pPr algn="ctr"/>
            <a:r>
              <a:rPr lang="ru-RU" sz="2800" b="0" dirty="0">
                <a:solidFill>
                  <a:srgbClr val="7030A0"/>
                </a:solidFill>
                <a:effectLst>
                  <a:outerShdw blurRad="38100" dist="38100" dir="2700000" algn="tl">
                    <a:srgbClr val="000000">
                      <a:alpha val="43137"/>
                    </a:srgbClr>
                  </a:outerShdw>
                </a:effectLst>
                <a:latin typeface="Bookman Old Style" panose="02050604050505020204" pitchFamily="18" charset="0"/>
              </a:rPr>
              <a:t>Елена Гумилева (1919–1942) — дочь Николая </a:t>
            </a:r>
            <a:r>
              <a:rPr lang="ru-RU" sz="28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Гумилева. </a:t>
            </a:r>
            <a:endParaRPr lang="ru-RU" sz="2800" b="0" dirty="0">
              <a:solidFill>
                <a:srgbClr val="7030A0"/>
              </a:solidFill>
              <a:effectLst>
                <a:outerShdw blurRad="38100" dist="38100" dir="2700000" algn="tl">
                  <a:srgbClr val="000000">
                    <a:alpha val="43137"/>
                  </a:srgbClr>
                </a:outerShdw>
              </a:effectLst>
            </a:endParaRPr>
          </a:p>
        </p:txBody>
      </p:sp>
      <p:sp>
        <p:nvSpPr>
          <p:cNvPr id="4" name="Текст 3"/>
          <p:cNvSpPr>
            <a:spLocks noGrp="1"/>
          </p:cNvSpPr>
          <p:nvPr>
            <p:ph type="body" sz="half" idx="2"/>
          </p:nvPr>
        </p:nvSpPr>
        <p:spPr>
          <a:xfrm>
            <a:off x="0" y="0"/>
            <a:ext cx="4932040" cy="6858000"/>
          </a:xfrm>
        </p:spPr>
        <p:txBody>
          <a:bodyPr>
            <a:noAutofit/>
          </a:bodyPr>
          <a:lstStyle/>
          <a:p>
            <a:pPr algn="ctr"/>
            <a:r>
              <a:rPr lang="ru-RU" sz="2600" dirty="0" smtClean="0">
                <a:solidFill>
                  <a:srgbClr val="002060"/>
                </a:solidFill>
                <a:latin typeface="Bookman Old Style" panose="02050604050505020204" pitchFamily="18" charset="0"/>
              </a:rPr>
              <a:t>Гумилёв </a:t>
            </a:r>
            <a:r>
              <a:rPr lang="ru-RU" sz="2600" dirty="0">
                <a:solidFill>
                  <a:srgbClr val="002060"/>
                </a:solidFill>
                <a:latin typeface="Bookman Old Style" panose="02050604050505020204" pitchFamily="18" charset="0"/>
              </a:rPr>
              <a:t>со своей </a:t>
            </a:r>
            <a:r>
              <a:rPr lang="ru-RU" sz="2600" dirty="0" err="1">
                <a:solidFill>
                  <a:srgbClr val="002060"/>
                </a:solidFill>
                <a:latin typeface="Bookman Old Style" panose="02050604050505020204" pitchFamily="18" charset="0"/>
              </a:rPr>
              <a:t>Асенькой</a:t>
            </a:r>
            <a:r>
              <a:rPr lang="ru-RU" sz="2600" dirty="0">
                <a:solidFill>
                  <a:srgbClr val="002060"/>
                </a:solidFill>
                <a:latin typeface="Bookman Old Style" panose="02050604050505020204" pitchFamily="18" charset="0"/>
              </a:rPr>
              <a:t>, как он называл </a:t>
            </a:r>
            <a:r>
              <a:rPr lang="ru-RU" sz="2600" dirty="0" smtClean="0">
                <a:solidFill>
                  <a:srgbClr val="002060"/>
                </a:solidFill>
                <a:latin typeface="Bookman Old Style" panose="02050604050505020204" pitchFamily="18" charset="0"/>
              </a:rPr>
              <a:t>Анну Энгельгардт</a:t>
            </a:r>
            <a:r>
              <a:rPr lang="ru-RU" sz="2600" dirty="0">
                <a:solidFill>
                  <a:srgbClr val="002060"/>
                </a:solidFill>
                <a:latin typeface="Bookman Old Style" panose="02050604050505020204" pitchFamily="18" charset="0"/>
              </a:rPr>
              <a:t>, и сыном Лёвой от брака с Ахматовой, стал жить на Преображенской улице № 5. 14 апреля 1919 года у молодой четы родилась девочка, которую назвали Еленой. Гумилёв был очень рад (всем говорил, что его "мечта" была иметь девочку)В первые годы революции вместе с матерью и братом покинула Петербург и выехала в Бежецк.</a:t>
            </a:r>
          </a:p>
        </p:txBody>
      </p:sp>
      <p:pic>
        <p:nvPicPr>
          <p:cNvPr id="1024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4860032" y="404664"/>
            <a:ext cx="4066384" cy="51454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78306678"/>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718742"/>
            <a:ext cx="9144000" cy="1124744"/>
          </a:xfrm>
        </p:spPr>
        <p:txBody>
          <a:bodyPr/>
          <a:lstStyle/>
          <a:p>
            <a:endParaRPr lang="ru-RU" dirty="0"/>
          </a:p>
        </p:txBody>
      </p:sp>
      <p:sp>
        <p:nvSpPr>
          <p:cNvPr id="3" name="Текст 2"/>
          <p:cNvSpPr>
            <a:spLocks noGrp="1"/>
          </p:cNvSpPr>
          <p:nvPr>
            <p:ph type="body" idx="1"/>
          </p:nvPr>
        </p:nvSpPr>
        <p:spPr>
          <a:xfrm>
            <a:off x="4642" y="0"/>
            <a:ext cx="4567358" cy="1556792"/>
          </a:xfrm>
        </p:spPr>
        <p:txBody>
          <a:bodyPr>
            <a:noAutofit/>
          </a:bodyPr>
          <a:lstStyle/>
          <a:p>
            <a:pPr algn="ctr"/>
            <a:r>
              <a:rPr lang="ru-RU" sz="28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Отец</a:t>
            </a:r>
            <a:r>
              <a:rPr lang="ru-RU" sz="26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 - Степан Яковлевич Гумилёв </a:t>
            </a:r>
            <a:r>
              <a:rPr lang="ru-RU" sz="2600" b="0" dirty="0">
                <a:solidFill>
                  <a:srgbClr val="7030A0"/>
                </a:solidFill>
                <a:effectLst>
                  <a:outerShdw blurRad="38100" dist="38100" dir="2700000" algn="tl">
                    <a:srgbClr val="000000">
                      <a:alpha val="43137"/>
                    </a:srgbClr>
                  </a:outerShdw>
                </a:effectLst>
                <a:latin typeface="Bookman Old Style" panose="02050604050505020204" pitchFamily="18" charset="0"/>
              </a:rPr>
              <a:t>(28 июля </a:t>
            </a:r>
            <a:r>
              <a:rPr lang="ru-RU" sz="26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1836 —</a:t>
            </a:r>
          </a:p>
          <a:p>
            <a:pPr algn="ctr"/>
            <a:r>
              <a:rPr lang="ru-RU" sz="26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6 </a:t>
            </a:r>
            <a:r>
              <a:rPr lang="ru-RU" sz="2600" b="0" dirty="0">
                <a:solidFill>
                  <a:srgbClr val="7030A0"/>
                </a:solidFill>
                <a:effectLst>
                  <a:outerShdw blurRad="38100" dist="38100" dir="2700000" algn="tl">
                    <a:srgbClr val="000000">
                      <a:alpha val="43137"/>
                    </a:srgbClr>
                  </a:outerShdw>
                </a:effectLst>
                <a:latin typeface="Bookman Old Style" panose="02050604050505020204" pitchFamily="18" charset="0"/>
              </a:rPr>
              <a:t>февраля 1910)</a:t>
            </a:r>
          </a:p>
        </p:txBody>
      </p:sp>
      <p:sp>
        <p:nvSpPr>
          <p:cNvPr id="5" name="Текст 4"/>
          <p:cNvSpPr>
            <a:spLocks noGrp="1"/>
          </p:cNvSpPr>
          <p:nvPr>
            <p:ph type="body" sz="quarter" idx="3"/>
          </p:nvPr>
        </p:nvSpPr>
        <p:spPr>
          <a:xfrm>
            <a:off x="4572001" y="0"/>
            <a:ext cx="4572000" cy="1844824"/>
          </a:xfrm>
        </p:spPr>
        <p:txBody>
          <a:bodyPr>
            <a:normAutofit lnSpcReduction="10000"/>
          </a:bodyPr>
          <a:lstStyle/>
          <a:p>
            <a:pPr algn="ctr"/>
            <a:r>
              <a:rPr lang="ru-RU" sz="28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Мать</a:t>
            </a:r>
            <a:r>
              <a:rPr lang="ru-RU" sz="26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 - Гумилёва </a:t>
            </a:r>
            <a:r>
              <a:rPr lang="ru-RU" sz="2600" b="0" dirty="0">
                <a:solidFill>
                  <a:srgbClr val="7030A0"/>
                </a:solidFill>
                <a:effectLst>
                  <a:outerShdw blurRad="38100" dist="38100" dir="2700000" algn="tl">
                    <a:srgbClr val="000000">
                      <a:alpha val="43137"/>
                    </a:srgbClr>
                  </a:outerShdw>
                </a:effectLst>
                <a:latin typeface="Bookman Old Style" panose="02050604050505020204" pitchFamily="18" charset="0"/>
              </a:rPr>
              <a:t>(</a:t>
            </a:r>
            <a:r>
              <a:rPr lang="ru-RU" sz="26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Львова)</a:t>
            </a:r>
          </a:p>
          <a:p>
            <a:pPr algn="ctr"/>
            <a:r>
              <a:rPr lang="ru-RU" sz="26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Анна Ивановна</a:t>
            </a:r>
          </a:p>
          <a:p>
            <a:pPr algn="ctr"/>
            <a:r>
              <a:rPr lang="ru-RU" sz="26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(4 </a:t>
            </a:r>
            <a:r>
              <a:rPr lang="ru-RU" sz="2600" b="0" dirty="0">
                <a:solidFill>
                  <a:srgbClr val="7030A0"/>
                </a:solidFill>
                <a:effectLst>
                  <a:outerShdw blurRad="38100" dist="38100" dir="2700000" algn="tl">
                    <a:srgbClr val="000000">
                      <a:alpha val="43137"/>
                    </a:srgbClr>
                  </a:outerShdw>
                </a:effectLst>
                <a:latin typeface="Bookman Old Style" panose="02050604050505020204" pitchFamily="18" charset="0"/>
              </a:rPr>
              <a:t>июня 1854 </a:t>
            </a:r>
            <a:r>
              <a:rPr lang="ru-RU" sz="26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a:t>
            </a:r>
          </a:p>
          <a:p>
            <a:pPr algn="ctr"/>
            <a:r>
              <a:rPr lang="ru-RU" sz="26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24 </a:t>
            </a:r>
            <a:r>
              <a:rPr lang="ru-RU" sz="2600" b="0" dirty="0">
                <a:solidFill>
                  <a:srgbClr val="7030A0"/>
                </a:solidFill>
                <a:effectLst>
                  <a:outerShdw blurRad="38100" dist="38100" dir="2700000" algn="tl">
                    <a:srgbClr val="000000">
                      <a:alpha val="43137"/>
                    </a:srgbClr>
                  </a:outerShdw>
                </a:effectLst>
                <a:latin typeface="Bookman Old Style" panose="02050604050505020204" pitchFamily="18" charset="0"/>
              </a:rPr>
              <a:t>декабря 1922)</a:t>
            </a:r>
          </a:p>
        </p:txBody>
      </p:sp>
      <p:pic>
        <p:nvPicPr>
          <p:cNvPr id="4098" name="Picture 2" descr="D:\Вытовтова\стрв\фото гумилев\5.jpeg"/>
          <p:cNvPicPr>
            <a:picLocks noGrp="1" noChangeAspect="1" noChangeArrowheads="1"/>
          </p:cNvPicPr>
          <p:nvPr>
            <p:ph sz="quarter" idx="4"/>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04048" y="1988840"/>
            <a:ext cx="3816424" cy="4608512"/>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pic>
        <p:nvPicPr>
          <p:cNvPr id="9" name="Picture 4" descr="http://tsarselo.ru/images/photos/423bff4a636f12017a8c0d12372384b6.jpg"/>
          <p:cNvPicPr>
            <a:picLocks noGrp="1" noChangeAspect="1" noChangeArrowheads="1"/>
          </p:cNvPicPr>
          <p:nvPr>
            <p:ph sz="half" idx="2"/>
          </p:nvPr>
        </p:nvPicPr>
        <p:blipFill rotWithShape="1">
          <a:blip r:embed="rId3" cstate="print">
            <a:extLst>
              <a:ext uri="{28A0092B-C50C-407E-A947-70E740481C1C}">
                <a14:useLocalDpi xmlns="" xmlns:a14="http://schemas.microsoft.com/office/drawing/2010/main" val="0"/>
              </a:ext>
            </a:extLst>
          </a:blip>
          <a:srcRect l="13472" r="15397"/>
          <a:stretch/>
        </p:blipFill>
        <p:spPr bwMode="auto">
          <a:xfrm>
            <a:off x="323528" y="1988840"/>
            <a:ext cx="3960440" cy="4598697"/>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73163175"/>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76256" y="2924944"/>
            <a:ext cx="370384" cy="220886"/>
          </a:xfrm>
        </p:spPr>
        <p:txBody>
          <a:bodyPr>
            <a:normAutofit/>
          </a:bodyPr>
          <a:lstStyle/>
          <a:p>
            <a:endParaRPr lang="ru-RU" sz="100" dirty="0"/>
          </a:p>
        </p:txBody>
      </p:sp>
      <p:sp>
        <p:nvSpPr>
          <p:cNvPr id="3" name="Текст 2"/>
          <p:cNvSpPr>
            <a:spLocks noGrp="1"/>
          </p:cNvSpPr>
          <p:nvPr>
            <p:ph type="body" idx="1"/>
          </p:nvPr>
        </p:nvSpPr>
        <p:spPr>
          <a:xfrm>
            <a:off x="0" y="5301208"/>
            <a:ext cx="4355976" cy="1368152"/>
          </a:xfrm>
        </p:spPr>
        <p:txBody>
          <a:bodyPr>
            <a:normAutofit/>
          </a:bodyPr>
          <a:lstStyle/>
          <a:p>
            <a:pPr algn="ctr"/>
            <a:r>
              <a:rPr lang="ru-RU" b="0" dirty="0">
                <a:solidFill>
                  <a:srgbClr val="002060"/>
                </a:solidFill>
                <a:effectLst>
                  <a:outerShdw blurRad="38100" dist="38100" dir="2700000" algn="tl">
                    <a:srgbClr val="000000">
                      <a:alpha val="43137"/>
                    </a:srgbClr>
                  </a:outerShdw>
                </a:effectLst>
                <a:latin typeface="Bookman Old Style" panose="02050604050505020204" pitchFamily="18" charset="0"/>
              </a:rPr>
              <a:t>Обложка сборника стихов Николая Гумилёва «Чужое небо» (1912)</a:t>
            </a:r>
          </a:p>
        </p:txBody>
      </p:sp>
      <p:sp>
        <p:nvSpPr>
          <p:cNvPr id="5" name="Текст 4"/>
          <p:cNvSpPr>
            <a:spLocks noGrp="1"/>
          </p:cNvSpPr>
          <p:nvPr>
            <p:ph type="body" sz="quarter" idx="3"/>
          </p:nvPr>
        </p:nvSpPr>
        <p:spPr>
          <a:xfrm>
            <a:off x="4572001" y="5229200"/>
            <a:ext cx="4602278" cy="1440160"/>
          </a:xfrm>
        </p:spPr>
        <p:txBody>
          <a:bodyPr>
            <a:normAutofit/>
          </a:bodyPr>
          <a:lstStyle/>
          <a:p>
            <a:pPr algn="ctr"/>
            <a:r>
              <a:rPr lang="ru-RU" b="0" dirty="0">
                <a:solidFill>
                  <a:srgbClr val="002060"/>
                </a:solidFill>
                <a:effectLst>
                  <a:outerShdw blurRad="38100" dist="38100" dir="2700000" algn="tl">
                    <a:srgbClr val="000000">
                      <a:alpha val="43137"/>
                    </a:srgbClr>
                  </a:outerShdw>
                </a:effectLst>
                <a:latin typeface="Bookman Old Style" panose="02050604050505020204" pitchFamily="18" charset="0"/>
              </a:rPr>
              <a:t>Обложка сборника стихов Николая Гумилёва «К Синей звезде» (1923)</a:t>
            </a:r>
          </a:p>
        </p:txBody>
      </p:sp>
      <p:pic>
        <p:nvPicPr>
          <p:cNvPr id="5122" name="Picture 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404664"/>
            <a:ext cx="3600400" cy="4824536"/>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123" name="Picture 3"/>
          <p:cNvPicPr>
            <a:picLocks noGrp="1" noChangeAspect="1" noChangeArrowheads="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48064" y="476672"/>
            <a:ext cx="3600400" cy="4824536"/>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47599050"/>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372200" y="3573016"/>
            <a:ext cx="72008" cy="76870"/>
          </a:xfrm>
        </p:spPr>
        <p:txBody>
          <a:bodyPr>
            <a:normAutofit fontScale="90000"/>
          </a:bodyPr>
          <a:lstStyle/>
          <a:p>
            <a:endParaRPr lang="ru-RU" sz="100" dirty="0"/>
          </a:p>
        </p:txBody>
      </p:sp>
      <p:sp>
        <p:nvSpPr>
          <p:cNvPr id="3" name="Текст 2"/>
          <p:cNvSpPr>
            <a:spLocks noGrp="1"/>
          </p:cNvSpPr>
          <p:nvPr>
            <p:ph type="body" idx="1"/>
          </p:nvPr>
        </p:nvSpPr>
        <p:spPr>
          <a:xfrm>
            <a:off x="0" y="5229200"/>
            <a:ext cx="4499992" cy="1512168"/>
          </a:xfrm>
        </p:spPr>
        <p:txBody>
          <a:bodyPr>
            <a:noAutofit/>
          </a:bodyPr>
          <a:lstStyle/>
          <a:p>
            <a:pPr algn="ctr"/>
            <a:r>
              <a:rPr lang="ru-RU" b="0" dirty="0">
                <a:solidFill>
                  <a:srgbClr val="002060"/>
                </a:solidFill>
                <a:effectLst>
                  <a:outerShdw blurRad="38100" dist="38100" dir="2700000" algn="tl">
                    <a:srgbClr val="000000">
                      <a:alpha val="43137"/>
                    </a:srgbClr>
                  </a:outerShdw>
                </a:effectLst>
                <a:latin typeface="Bookman Old Style" panose="02050604050505020204" pitchFamily="18" charset="0"/>
              </a:rPr>
              <a:t>Обложка сборника </a:t>
            </a:r>
            <a:r>
              <a:rPr lang="ru-RU" b="0" dirty="0" err="1">
                <a:solidFill>
                  <a:srgbClr val="002060"/>
                </a:solidFill>
                <a:effectLst>
                  <a:outerShdw blurRad="38100" dist="38100" dir="2700000" algn="tl">
                    <a:srgbClr val="000000">
                      <a:alpha val="43137"/>
                    </a:srgbClr>
                  </a:outerShdw>
                </a:effectLst>
                <a:latin typeface="Bookman Old Style" panose="02050604050505020204" pitchFamily="18" charset="0"/>
              </a:rPr>
              <a:t>Теофиля</a:t>
            </a:r>
            <a:r>
              <a:rPr lang="ru-RU" b="0" dirty="0">
                <a:solidFill>
                  <a:srgbClr val="002060"/>
                </a:solidFill>
                <a:effectLst>
                  <a:outerShdw blurRad="38100" dist="38100" dir="2700000" algn="tl">
                    <a:srgbClr val="000000">
                      <a:alpha val="43137"/>
                    </a:srgbClr>
                  </a:outerShdw>
                </a:effectLst>
                <a:latin typeface="Bookman Old Style" panose="02050604050505020204" pitchFamily="18" charset="0"/>
              </a:rPr>
              <a:t> </a:t>
            </a:r>
            <a:r>
              <a:rPr lang="ru-RU" b="0" dirty="0" err="1">
                <a:solidFill>
                  <a:srgbClr val="002060"/>
                </a:solidFill>
                <a:effectLst>
                  <a:outerShdw blurRad="38100" dist="38100" dir="2700000" algn="tl">
                    <a:srgbClr val="000000">
                      <a:alpha val="43137"/>
                    </a:srgbClr>
                  </a:outerShdw>
                </a:effectLst>
                <a:latin typeface="Bookman Old Style" panose="02050604050505020204" pitchFamily="18" charset="0"/>
              </a:rPr>
              <a:t>Готье</a:t>
            </a:r>
            <a:r>
              <a:rPr lang="ru-RU" b="0" dirty="0">
                <a:solidFill>
                  <a:srgbClr val="002060"/>
                </a:solidFill>
                <a:effectLst>
                  <a:outerShdw blurRad="38100" dist="38100" dir="2700000" algn="tl">
                    <a:srgbClr val="000000">
                      <a:alpha val="43137"/>
                    </a:srgbClr>
                  </a:outerShdw>
                </a:effectLst>
                <a:latin typeface="Bookman Old Style" panose="02050604050505020204" pitchFamily="18" charset="0"/>
              </a:rPr>
              <a:t> «Эмали и камеи» в переводе Николая Гумилёва (1914)</a:t>
            </a:r>
          </a:p>
        </p:txBody>
      </p:sp>
      <p:sp>
        <p:nvSpPr>
          <p:cNvPr id="5" name="Текст 4"/>
          <p:cNvSpPr>
            <a:spLocks noGrp="1"/>
          </p:cNvSpPr>
          <p:nvPr>
            <p:ph type="body" sz="quarter" idx="3"/>
          </p:nvPr>
        </p:nvSpPr>
        <p:spPr>
          <a:xfrm>
            <a:off x="4572001" y="5229201"/>
            <a:ext cx="4572000" cy="1440160"/>
          </a:xfrm>
        </p:spPr>
        <p:txBody>
          <a:bodyPr>
            <a:normAutofit/>
          </a:bodyPr>
          <a:lstStyle/>
          <a:p>
            <a:pPr algn="ctr"/>
            <a:r>
              <a:rPr lang="ru-RU" b="0" dirty="0">
                <a:solidFill>
                  <a:srgbClr val="002060"/>
                </a:solidFill>
                <a:effectLst>
                  <a:outerShdw blurRad="38100" dist="38100" dir="2700000" algn="tl">
                    <a:srgbClr val="000000">
                      <a:alpha val="43137"/>
                    </a:srgbClr>
                  </a:outerShdw>
                </a:effectLst>
                <a:latin typeface="Bookman Old Style" panose="02050604050505020204" pitchFamily="18" charset="0"/>
              </a:rPr>
              <a:t>Обложка сборника стихов Николая Гумилёва «Жемчуга» (1910)</a:t>
            </a:r>
          </a:p>
        </p:txBody>
      </p:sp>
      <p:pic>
        <p:nvPicPr>
          <p:cNvPr id="6146" name="Picture 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395536" y="404664"/>
            <a:ext cx="3600400" cy="4752528"/>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5148064" y="404664"/>
            <a:ext cx="3558572" cy="4752528"/>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36290591"/>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467544" y="404664"/>
            <a:ext cx="3600400" cy="4850280"/>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6804248" y="3140968"/>
            <a:ext cx="298376" cy="148878"/>
          </a:xfrm>
        </p:spPr>
        <p:txBody>
          <a:bodyPr>
            <a:normAutofit/>
          </a:bodyPr>
          <a:lstStyle/>
          <a:p>
            <a:endParaRPr lang="ru-RU" sz="100" dirty="0"/>
          </a:p>
        </p:txBody>
      </p:sp>
      <p:sp>
        <p:nvSpPr>
          <p:cNvPr id="3" name="Текст 2"/>
          <p:cNvSpPr>
            <a:spLocks noGrp="1"/>
          </p:cNvSpPr>
          <p:nvPr>
            <p:ph type="body" idx="1"/>
          </p:nvPr>
        </p:nvSpPr>
        <p:spPr>
          <a:xfrm>
            <a:off x="0" y="5301208"/>
            <a:ext cx="4572000" cy="1440160"/>
          </a:xfrm>
        </p:spPr>
        <p:txBody>
          <a:bodyPr>
            <a:normAutofit/>
          </a:bodyPr>
          <a:lstStyle/>
          <a:p>
            <a:pPr algn="ctr"/>
            <a:r>
              <a:rPr lang="ru-RU" b="0" dirty="0">
                <a:solidFill>
                  <a:srgbClr val="002060"/>
                </a:solidFill>
                <a:effectLst>
                  <a:outerShdw blurRad="38100" dist="38100" dir="2700000" algn="tl">
                    <a:srgbClr val="000000">
                      <a:alpha val="43137"/>
                    </a:srgbClr>
                  </a:outerShdw>
                </a:effectLst>
                <a:latin typeface="Bookman Old Style" panose="02050604050505020204" pitchFamily="18" charset="0"/>
              </a:rPr>
              <a:t>Обложка сборника стихов Николая Гумилёва «Шатёр» (1921)</a:t>
            </a:r>
          </a:p>
        </p:txBody>
      </p:sp>
      <p:sp>
        <p:nvSpPr>
          <p:cNvPr id="5" name="Текст 4"/>
          <p:cNvSpPr>
            <a:spLocks noGrp="1"/>
          </p:cNvSpPr>
          <p:nvPr>
            <p:ph type="body" sz="quarter" idx="3"/>
          </p:nvPr>
        </p:nvSpPr>
        <p:spPr>
          <a:xfrm>
            <a:off x="4860032" y="5301208"/>
            <a:ext cx="4309959" cy="1368152"/>
          </a:xfrm>
        </p:spPr>
        <p:txBody>
          <a:bodyPr>
            <a:normAutofit/>
          </a:bodyPr>
          <a:lstStyle/>
          <a:p>
            <a:pPr algn="ctr"/>
            <a:r>
              <a:rPr lang="ru-RU" b="0" dirty="0">
                <a:solidFill>
                  <a:srgbClr val="002060"/>
                </a:solidFill>
                <a:effectLst>
                  <a:outerShdw blurRad="38100" dist="38100" dir="2700000" algn="tl">
                    <a:srgbClr val="000000">
                      <a:alpha val="43137"/>
                    </a:srgbClr>
                  </a:outerShdw>
                </a:effectLst>
                <a:latin typeface="Bookman Old Style" panose="02050604050505020204" pitchFamily="18" charset="0"/>
              </a:rPr>
              <a:t>Обложка сборника стихов Николая Гумилёва «Путь конквистадоров» (1905)</a:t>
            </a:r>
          </a:p>
        </p:txBody>
      </p:sp>
      <p:pic>
        <p:nvPicPr>
          <p:cNvPr id="7171" name="Picture 3"/>
          <p:cNvPicPr>
            <a:picLocks noGrp="1" noChangeAspect="1" noChangeArrowheads="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76056" y="404664"/>
            <a:ext cx="3600400" cy="4824537"/>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151297551"/>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0"/>
            <a:ext cx="8229600" cy="1143000"/>
          </a:xfrm>
        </p:spPr>
        <p:txBody>
          <a:bodyPr>
            <a:normAutofit/>
          </a:bodyPr>
          <a:lstStyle/>
          <a:p>
            <a:r>
              <a:rPr lang="ru-RU" dirty="0">
                <a:solidFill>
                  <a:srgbClr val="7030A0"/>
                </a:solidFill>
                <a:effectLst>
                  <a:outerShdw blurRad="38100" dist="38100" dir="2700000" algn="tl">
                    <a:srgbClr val="000000">
                      <a:alpha val="43137"/>
                    </a:srgbClr>
                  </a:outerShdw>
                </a:effectLst>
                <a:latin typeface="Bookman Old Style" panose="02050604050505020204" pitchFamily="18" charset="0"/>
              </a:rPr>
              <a:t>Арест и </a:t>
            </a:r>
            <a:r>
              <a:rPr lang="ru-RU" dirty="0" smtClean="0">
                <a:solidFill>
                  <a:srgbClr val="7030A0"/>
                </a:solidFill>
                <a:effectLst>
                  <a:outerShdw blurRad="38100" dist="38100" dir="2700000" algn="tl">
                    <a:srgbClr val="000000">
                      <a:alpha val="43137"/>
                    </a:srgbClr>
                  </a:outerShdw>
                </a:effectLst>
                <a:latin typeface="Bookman Old Style" panose="02050604050505020204" pitchFamily="18" charset="0"/>
              </a:rPr>
              <a:t>расстрел</a:t>
            </a:r>
            <a:endParaRPr lang="ru-RU"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4099" name="Picture 3"/>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4109"/>
          <a:stretch/>
        </p:blipFill>
        <p:spPr bwMode="auto">
          <a:xfrm>
            <a:off x="1115616" y="1289348"/>
            <a:ext cx="6840760" cy="5122501"/>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75483052"/>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96" y="5949281"/>
            <a:ext cx="9137104" cy="792088"/>
          </a:xfrm>
        </p:spPr>
        <p:txBody>
          <a:bodyPr>
            <a:noAutofit/>
          </a:bodyPr>
          <a:lstStyle/>
          <a:p>
            <a:pPr algn="ctr"/>
            <a:r>
              <a:rPr lang="ru-RU" sz="25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Последний снимок Н.С. Гумилёва, сделанный в застенках ВЧК. Фото из следственного дела. 1921 год.</a:t>
            </a:r>
            <a:endParaRPr lang="ru-RU" sz="2500" b="0" dirty="0">
              <a:solidFill>
                <a:srgbClr val="7030A0"/>
              </a:solidFill>
              <a:latin typeface="Bookman Old Style" panose="02050604050505020204" pitchFamily="18" charset="0"/>
            </a:endParaRPr>
          </a:p>
        </p:txBody>
      </p:sp>
      <p:sp>
        <p:nvSpPr>
          <p:cNvPr id="4" name="Текст 3"/>
          <p:cNvSpPr>
            <a:spLocks noGrp="1"/>
          </p:cNvSpPr>
          <p:nvPr>
            <p:ph type="body" sz="half" idx="2"/>
          </p:nvPr>
        </p:nvSpPr>
        <p:spPr>
          <a:xfrm>
            <a:off x="0" y="0"/>
            <a:ext cx="9144000" cy="2996952"/>
          </a:xfrm>
        </p:spPr>
        <p:txBody>
          <a:bodyPr>
            <a:noAutofit/>
          </a:bodyPr>
          <a:lstStyle/>
          <a:p>
            <a:pPr algn="ctr"/>
            <a:r>
              <a:rPr lang="ru-RU" sz="2600" dirty="0">
                <a:solidFill>
                  <a:srgbClr val="002060"/>
                </a:solidFill>
                <a:latin typeface="Bookman Old Style" panose="02050604050505020204" pitchFamily="18" charset="0"/>
              </a:rPr>
              <a:t>3 августа 1921 года Гумилёв был арестован по подозрению в участии в заговоре «Петроградской боевой организации В. Н. Таганцева». 24 августа вышло постановление </a:t>
            </a:r>
            <a:r>
              <a:rPr lang="ru-RU" sz="2600" dirty="0" smtClean="0">
                <a:solidFill>
                  <a:srgbClr val="002060"/>
                </a:solidFill>
                <a:latin typeface="Bookman Old Style" panose="02050604050505020204" pitchFamily="18" charset="0"/>
              </a:rPr>
              <a:t>о </a:t>
            </a:r>
            <a:r>
              <a:rPr lang="ru-RU" sz="2600" dirty="0">
                <a:solidFill>
                  <a:srgbClr val="002060"/>
                </a:solidFill>
                <a:latin typeface="Bookman Old Style" panose="02050604050505020204" pitchFamily="18" charset="0"/>
              </a:rPr>
              <a:t>расстреле участников </a:t>
            </a:r>
            <a:r>
              <a:rPr lang="ru-RU" sz="2600" dirty="0" smtClean="0">
                <a:solidFill>
                  <a:srgbClr val="002060"/>
                </a:solidFill>
                <a:latin typeface="Bookman Old Style" panose="02050604050505020204" pitchFamily="18" charset="0"/>
              </a:rPr>
              <a:t>заговора</a:t>
            </a:r>
            <a:r>
              <a:rPr lang="ru-RU" sz="2600" dirty="0">
                <a:solidFill>
                  <a:srgbClr val="002060"/>
                </a:solidFill>
                <a:latin typeface="Bookman Old Style" panose="02050604050505020204" pitchFamily="18" charset="0"/>
              </a:rPr>
              <a:t>. Гумилёв и ещё 56 осуждённых, как установлено в 2014 году, были расстреляны в ночь на 26 </a:t>
            </a:r>
            <a:r>
              <a:rPr lang="ru-RU" sz="2600" dirty="0" smtClean="0">
                <a:solidFill>
                  <a:srgbClr val="002060"/>
                </a:solidFill>
                <a:latin typeface="Bookman Old Style" panose="02050604050505020204" pitchFamily="18" charset="0"/>
              </a:rPr>
              <a:t>августа.</a:t>
            </a:r>
            <a:endParaRPr lang="ru-RU" sz="2600" dirty="0"/>
          </a:p>
        </p:txBody>
      </p:sp>
      <p:pic>
        <p:nvPicPr>
          <p:cNvPr id="5122" name="Picture 2" descr="D:\Вытовтова\стрв\фото гумилев\183025_original.jpg"/>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95736" y="2852936"/>
            <a:ext cx="5039742" cy="3024336"/>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901431278"/>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5490330" cy="6858000"/>
          </a:xfrm>
        </p:spPr>
        <p:txBody>
          <a:bodyPr>
            <a:noAutofit/>
          </a:bodyPr>
          <a:lstStyle/>
          <a:p>
            <a:r>
              <a:rPr lang="ru-RU" sz="2500" dirty="0">
                <a:solidFill>
                  <a:srgbClr val="002060"/>
                </a:solidFill>
                <a:latin typeface="Bookman Old Style" panose="02050604050505020204" pitchFamily="18" charset="0"/>
              </a:rPr>
              <a:t>Место расстрела и захоронения до сих пор неизвестно, во вновь обнаруженных документах это не </a:t>
            </a:r>
            <a:r>
              <a:rPr lang="ru-RU" sz="2500" dirty="0" smtClean="0">
                <a:solidFill>
                  <a:srgbClr val="002060"/>
                </a:solidFill>
                <a:latin typeface="Bookman Old Style" panose="02050604050505020204" pitchFamily="18" charset="0"/>
              </a:rPr>
              <a:t>указано. Распространены </a:t>
            </a:r>
            <a:r>
              <a:rPr lang="ru-RU" sz="2500" dirty="0">
                <a:solidFill>
                  <a:srgbClr val="002060"/>
                </a:solidFill>
                <a:latin typeface="Bookman Old Style" panose="02050604050505020204" pitchFamily="18" charset="0"/>
              </a:rPr>
              <a:t>следующие версии</a:t>
            </a:r>
            <a:r>
              <a:rPr lang="ru-RU" sz="2500" dirty="0" smtClean="0">
                <a:solidFill>
                  <a:srgbClr val="002060"/>
                </a:solidFill>
                <a:latin typeface="Bookman Old Style" panose="02050604050505020204" pitchFamily="18" charset="0"/>
              </a:rPr>
              <a:t>:</a:t>
            </a:r>
            <a:br>
              <a:rPr lang="ru-RU" sz="2500" dirty="0" smtClean="0">
                <a:solidFill>
                  <a:srgbClr val="002060"/>
                </a:solidFill>
                <a:latin typeface="Bookman Old Style" panose="02050604050505020204" pitchFamily="18" charset="0"/>
              </a:rPr>
            </a:br>
            <a:r>
              <a:rPr lang="ru-RU" sz="2500" dirty="0" smtClean="0">
                <a:solidFill>
                  <a:srgbClr val="002060"/>
                </a:solidFill>
                <a:latin typeface="Bookman Old Style" panose="02050604050505020204" pitchFamily="18" charset="0"/>
              </a:rPr>
              <a:t>-</a:t>
            </a:r>
            <a:r>
              <a:rPr lang="ru-RU" sz="2500" dirty="0" err="1" smtClean="0">
                <a:solidFill>
                  <a:srgbClr val="002060"/>
                </a:solidFill>
                <a:latin typeface="Bookman Old Style" panose="02050604050505020204" pitchFamily="18" charset="0"/>
              </a:rPr>
              <a:t>Бернгардовка</a:t>
            </a:r>
            <a:r>
              <a:rPr lang="ru-RU" sz="2500" dirty="0" smtClean="0">
                <a:solidFill>
                  <a:srgbClr val="002060"/>
                </a:solidFill>
                <a:latin typeface="Bookman Old Style" panose="02050604050505020204" pitchFamily="18" charset="0"/>
              </a:rPr>
              <a:t> </a:t>
            </a:r>
            <a:r>
              <a:rPr lang="ru-RU" sz="2500" dirty="0">
                <a:solidFill>
                  <a:srgbClr val="002060"/>
                </a:solidFill>
                <a:latin typeface="Bookman Old Style" panose="02050604050505020204" pitchFamily="18" charset="0"/>
              </a:rPr>
              <a:t>(долина реки </a:t>
            </a:r>
            <a:r>
              <a:rPr lang="ru-RU" sz="2500" dirty="0" err="1">
                <a:solidFill>
                  <a:srgbClr val="002060"/>
                </a:solidFill>
                <a:latin typeface="Bookman Old Style" panose="02050604050505020204" pitchFamily="18" charset="0"/>
              </a:rPr>
              <a:t>Лубьи</a:t>
            </a:r>
            <a:r>
              <a:rPr lang="ru-RU" sz="2500" dirty="0">
                <a:solidFill>
                  <a:srgbClr val="002060"/>
                </a:solidFill>
                <a:latin typeface="Bookman Old Style" panose="02050604050505020204" pitchFamily="18" charset="0"/>
              </a:rPr>
              <a:t>) во </a:t>
            </a:r>
            <a:r>
              <a:rPr lang="ru-RU" sz="2500" dirty="0" smtClean="0">
                <a:solidFill>
                  <a:srgbClr val="002060"/>
                </a:solidFill>
                <a:latin typeface="Bookman Old Style" panose="02050604050505020204" pitchFamily="18" charset="0"/>
              </a:rPr>
              <a:t>Всеволожске.</a:t>
            </a:r>
            <a:br>
              <a:rPr lang="ru-RU" sz="2500" dirty="0" smtClean="0">
                <a:solidFill>
                  <a:srgbClr val="002060"/>
                </a:solidFill>
                <a:latin typeface="Bookman Old Style" panose="02050604050505020204" pitchFamily="18" charset="0"/>
              </a:rPr>
            </a:br>
            <a:r>
              <a:rPr lang="ru-RU" sz="2500" dirty="0" smtClean="0">
                <a:solidFill>
                  <a:srgbClr val="002060"/>
                </a:solidFill>
                <a:latin typeface="Bookman Old Style" panose="02050604050505020204" pitchFamily="18" charset="0"/>
              </a:rPr>
              <a:t>-Район </a:t>
            </a:r>
            <a:r>
              <a:rPr lang="ru-RU" sz="2500" dirty="0">
                <a:solidFill>
                  <a:srgbClr val="002060"/>
                </a:solidFill>
                <a:latin typeface="Bookman Old Style" panose="02050604050505020204" pitchFamily="18" charset="0"/>
              </a:rPr>
              <a:t>пристани «Лисий Нос», за пороховыми </a:t>
            </a:r>
            <a:r>
              <a:rPr lang="ru-RU" sz="2500" dirty="0" smtClean="0">
                <a:solidFill>
                  <a:srgbClr val="002060"/>
                </a:solidFill>
                <a:latin typeface="Bookman Old Style" panose="02050604050505020204" pitchFamily="18" charset="0"/>
              </a:rPr>
              <a:t>складами.</a:t>
            </a:r>
            <a:br>
              <a:rPr lang="ru-RU" sz="2500" dirty="0" smtClean="0">
                <a:solidFill>
                  <a:srgbClr val="002060"/>
                </a:solidFill>
                <a:latin typeface="Bookman Old Style" panose="02050604050505020204" pitchFamily="18" charset="0"/>
              </a:rPr>
            </a:br>
            <a:r>
              <a:rPr lang="ru-RU" sz="2500" dirty="0" smtClean="0">
                <a:solidFill>
                  <a:srgbClr val="002060"/>
                </a:solidFill>
                <a:latin typeface="Bookman Old Style" panose="02050604050505020204" pitchFamily="18" charset="0"/>
              </a:rPr>
              <a:t>-Анна </a:t>
            </a:r>
            <a:r>
              <a:rPr lang="ru-RU" sz="2500" dirty="0">
                <a:solidFill>
                  <a:srgbClr val="002060"/>
                </a:solidFill>
                <a:latin typeface="Bookman Old Style" panose="02050604050505020204" pitchFamily="18" charset="0"/>
              </a:rPr>
              <a:t>Ахматова считала, что место казни было на окраине города в стороне </a:t>
            </a:r>
            <a:r>
              <a:rPr lang="ru-RU" sz="2500" dirty="0" smtClean="0">
                <a:solidFill>
                  <a:srgbClr val="002060"/>
                </a:solidFill>
                <a:latin typeface="Bookman Old Style" panose="02050604050505020204" pitchFamily="18" charset="0"/>
              </a:rPr>
              <a:t>Пороховых.</a:t>
            </a:r>
            <a:br>
              <a:rPr lang="ru-RU" sz="2500" dirty="0" smtClean="0">
                <a:solidFill>
                  <a:srgbClr val="002060"/>
                </a:solidFill>
                <a:latin typeface="Bookman Old Style" panose="02050604050505020204" pitchFamily="18" charset="0"/>
              </a:rPr>
            </a:br>
            <a:r>
              <a:rPr lang="ru-RU" sz="2500" dirty="0">
                <a:solidFill>
                  <a:srgbClr val="002060"/>
                </a:solidFill>
                <a:latin typeface="Bookman Old Style" panose="02050604050505020204" pitchFamily="18" charset="0"/>
              </a:rPr>
              <a:t>-</a:t>
            </a:r>
            <a:r>
              <a:rPr lang="ru-RU" sz="2500" dirty="0" err="1" smtClean="0">
                <a:solidFill>
                  <a:srgbClr val="002060"/>
                </a:solidFill>
                <a:latin typeface="Bookman Old Style" panose="02050604050505020204" pitchFamily="18" charset="0"/>
              </a:rPr>
              <a:t>Ковалёвский</a:t>
            </a:r>
            <a:r>
              <a:rPr lang="ru-RU" sz="2500" dirty="0" smtClean="0">
                <a:solidFill>
                  <a:srgbClr val="002060"/>
                </a:solidFill>
                <a:latin typeface="Bookman Old Style" panose="02050604050505020204" pitchFamily="18" charset="0"/>
              </a:rPr>
              <a:t> </a:t>
            </a:r>
            <a:r>
              <a:rPr lang="ru-RU" sz="2500" dirty="0">
                <a:solidFill>
                  <a:srgbClr val="002060"/>
                </a:solidFill>
                <a:latin typeface="Bookman Old Style" panose="02050604050505020204" pitchFamily="18" charset="0"/>
              </a:rPr>
              <a:t>лес, в районе арсенала Ржевского полигона, у изгиба реки </a:t>
            </a:r>
            <a:r>
              <a:rPr lang="ru-RU" sz="2500" dirty="0" err="1">
                <a:solidFill>
                  <a:srgbClr val="002060"/>
                </a:solidFill>
                <a:latin typeface="Bookman Old Style" panose="02050604050505020204" pitchFamily="18" charset="0"/>
              </a:rPr>
              <a:t>Лубьи</a:t>
            </a:r>
            <a:r>
              <a:rPr lang="ru-RU" sz="2500" dirty="0">
                <a:solidFill>
                  <a:srgbClr val="002060"/>
                </a:solidFill>
                <a:latin typeface="Bookman Old Style" panose="02050604050505020204" pitchFamily="18" charset="0"/>
              </a:rPr>
              <a:t>. Лишь в 1992 году Гумилёв был </a:t>
            </a:r>
            <a:r>
              <a:rPr lang="ru-RU" sz="2500" dirty="0" smtClean="0">
                <a:solidFill>
                  <a:srgbClr val="002060"/>
                </a:solidFill>
                <a:latin typeface="Bookman Old Style" panose="02050604050505020204" pitchFamily="18" charset="0"/>
              </a:rPr>
              <a:t>реабилитирован.</a:t>
            </a:r>
            <a:endParaRPr lang="ru-RU" sz="2500" dirty="0">
              <a:solidFill>
                <a:srgbClr val="002060"/>
              </a:solidFill>
              <a:latin typeface="Bookman Old Style" panose="02050604050505020204" pitchFamily="18" charset="0"/>
            </a:endParaRPr>
          </a:p>
        </p:txBody>
      </p:sp>
      <p:pic>
        <p:nvPicPr>
          <p:cNvPr id="8196" name="Picture 4"/>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883" b="2387"/>
          <a:stretch/>
        </p:blipFill>
        <p:spPr bwMode="auto">
          <a:xfrm>
            <a:off x="5490330" y="1009934"/>
            <a:ext cx="3474158" cy="4939346"/>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370092236"/>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3816424" cy="1435100"/>
          </a:xfrm>
        </p:spPr>
        <p:txBody>
          <a:bodyPr>
            <a:normAutofit/>
          </a:bodyPr>
          <a:lstStyle/>
          <a:p>
            <a:pPr algn="just"/>
            <a:r>
              <a:rPr lang="ru-RU" dirty="0" smtClean="0">
                <a:solidFill>
                  <a:srgbClr val="7030A0"/>
                </a:solidFill>
              </a:rPr>
              <a:t>Ш4Р6 Гумилёв Н.С.</a:t>
            </a:r>
            <a:br>
              <a:rPr lang="ru-RU" dirty="0" smtClean="0">
                <a:solidFill>
                  <a:srgbClr val="7030A0"/>
                </a:solidFill>
              </a:rPr>
            </a:br>
            <a:r>
              <a:rPr lang="ru-RU" dirty="0" smtClean="0">
                <a:solidFill>
                  <a:srgbClr val="7030A0"/>
                </a:solidFill>
              </a:rPr>
              <a:t> Г94 Стихотворения и поэмы / Н.С. Гумилёв. – М.: </a:t>
            </a:r>
            <a:r>
              <a:rPr lang="ru-RU" dirty="0">
                <a:solidFill>
                  <a:srgbClr val="7030A0"/>
                </a:solidFill>
              </a:rPr>
              <a:t>Современник</a:t>
            </a:r>
            <a:r>
              <a:rPr lang="ru-RU" dirty="0" smtClean="0">
                <a:solidFill>
                  <a:srgbClr val="7030A0"/>
                </a:solidFill>
              </a:rPr>
              <a:t>, 1989.  -  461 </a:t>
            </a:r>
            <a:r>
              <a:rPr lang="ru-RU" dirty="0">
                <a:solidFill>
                  <a:srgbClr val="7030A0"/>
                </a:solidFill>
              </a:rPr>
              <a:t>с.</a:t>
            </a:r>
          </a:p>
        </p:txBody>
      </p:sp>
      <p:sp>
        <p:nvSpPr>
          <p:cNvPr id="4" name="Текст 3"/>
          <p:cNvSpPr>
            <a:spLocks noGrp="1"/>
          </p:cNvSpPr>
          <p:nvPr>
            <p:ph type="body" sz="half" idx="2"/>
          </p:nvPr>
        </p:nvSpPr>
        <p:spPr>
          <a:xfrm>
            <a:off x="251520" y="1628800"/>
            <a:ext cx="3744416" cy="5040560"/>
          </a:xfrm>
        </p:spPr>
        <p:txBody>
          <a:bodyPr>
            <a:normAutofit/>
          </a:bodyPr>
          <a:lstStyle/>
          <a:p>
            <a:pPr algn="just"/>
            <a:r>
              <a:rPr lang="ru-RU" sz="1800" dirty="0">
                <a:solidFill>
                  <a:srgbClr val="002060"/>
                </a:solidFill>
              </a:rPr>
              <a:t>В книгу вошли стихотворения и поэмы </a:t>
            </a:r>
            <a:r>
              <a:rPr lang="ru-RU" sz="1800" dirty="0" smtClean="0">
                <a:solidFill>
                  <a:srgbClr val="002060"/>
                </a:solidFill>
              </a:rPr>
              <a:t>Гумилева Н.С. из </a:t>
            </a:r>
            <a:r>
              <a:rPr lang="ru-RU" sz="1800" dirty="0">
                <a:solidFill>
                  <a:srgbClr val="002060"/>
                </a:solidFill>
              </a:rPr>
              <a:t>сборников разных лет, составленных самим поэтом, а также произведения, не опубликованные </a:t>
            </a:r>
            <a:r>
              <a:rPr lang="ru-RU" sz="1800" dirty="0" smtClean="0">
                <a:solidFill>
                  <a:srgbClr val="002060"/>
                </a:solidFill>
              </a:rPr>
              <a:t>при </a:t>
            </a:r>
            <a:r>
              <a:rPr lang="ru-RU" sz="1800" dirty="0">
                <a:solidFill>
                  <a:srgbClr val="002060"/>
                </a:solidFill>
              </a:rPr>
              <a:t>его </a:t>
            </a:r>
            <a:r>
              <a:rPr lang="ru-RU" sz="1800" dirty="0" smtClean="0">
                <a:solidFill>
                  <a:srgbClr val="002060"/>
                </a:solidFill>
              </a:rPr>
              <a:t>жизни.</a:t>
            </a:r>
          </a:p>
          <a:p>
            <a:pPr algn="just"/>
            <a:r>
              <a:rPr lang="ru-RU" sz="1800" dirty="0" smtClean="0">
                <a:solidFill>
                  <a:srgbClr val="002060"/>
                </a:solidFill>
              </a:rPr>
              <a:t>В </a:t>
            </a:r>
            <a:r>
              <a:rPr lang="ru-RU" sz="1800" dirty="0">
                <a:solidFill>
                  <a:srgbClr val="002060"/>
                </a:solidFill>
              </a:rPr>
              <a:t>своих стихах Гумилёв был таким же, как и в жизни, - неистовым романтиком, безудержно стремящимся в неизведанные дали в поисках истинной любви.</a:t>
            </a:r>
            <a:br>
              <a:rPr lang="ru-RU" sz="1800" dirty="0">
                <a:solidFill>
                  <a:srgbClr val="002060"/>
                </a:solidFill>
              </a:rPr>
            </a:br>
            <a:r>
              <a:rPr lang="ru-RU" sz="1800" dirty="0" smtClean="0">
                <a:solidFill>
                  <a:srgbClr val="002060"/>
                </a:solidFill>
              </a:rPr>
              <a:t>Его </a:t>
            </a:r>
            <a:r>
              <a:rPr lang="ru-RU" sz="1800" dirty="0">
                <a:solidFill>
                  <a:srgbClr val="002060"/>
                </a:solidFill>
              </a:rPr>
              <a:t>любовь - рыцарское поклонение прекрасной даме. Его бескомпромиссность и стремление идти до конца казались нелепым и опасным чудачеством, но в конце концов вызывали уважение даже у </a:t>
            </a:r>
            <a:r>
              <a:rPr lang="ru-RU" sz="1800" dirty="0" smtClean="0">
                <a:solidFill>
                  <a:srgbClr val="002060"/>
                </a:solidFill>
              </a:rPr>
              <a:t>врагов.</a:t>
            </a:r>
            <a:endParaRPr lang="ru-RU" sz="1800" dirty="0">
              <a:solidFill>
                <a:srgbClr val="002060"/>
              </a:solidFill>
            </a:endParaRPr>
          </a:p>
        </p:txBody>
      </p:sp>
      <p:pic>
        <p:nvPicPr>
          <p:cNvPr id="9218" name="Picture 2"/>
          <p:cNvPicPr>
            <a:picLocks noGrp="1" noChangeAspect="1" noChangeArrowheads="1"/>
          </p:cNvPicPr>
          <p:nvPr>
            <p:ph idx="1"/>
          </p:nvPr>
        </p:nvPicPr>
        <p:blipFill rotWithShape="1">
          <a:blip r:embed="rId2" cstate="print">
            <a:grayscl/>
            <a:extLst>
              <a:ext uri="{28A0092B-C50C-407E-A947-70E740481C1C}">
                <a14:useLocalDpi xmlns="" xmlns:a14="http://schemas.microsoft.com/office/drawing/2010/main" val="0"/>
              </a:ext>
            </a:extLst>
          </a:blip>
          <a:srcRect l="8220" t="465" b="5101"/>
          <a:stretch/>
        </p:blipFill>
        <p:spPr bwMode="auto">
          <a:xfrm>
            <a:off x="4644008" y="476672"/>
            <a:ext cx="4072352" cy="59480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005700648"/>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47664" y="-1"/>
            <a:ext cx="6120680" cy="1412777"/>
          </a:xfrm>
        </p:spPr>
        <p:txBody>
          <a:bodyPr>
            <a:noAutofit/>
          </a:bodyPr>
          <a:lstStyle/>
          <a:p>
            <a:r>
              <a:rPr lang="ru-RU" sz="2400" dirty="0">
                <a:solidFill>
                  <a:srgbClr val="7030A0"/>
                </a:solidFill>
                <a:effectLst>
                  <a:outerShdw blurRad="38100" dist="38100" dir="2700000" algn="tl">
                    <a:srgbClr val="000000">
                      <a:alpha val="43137"/>
                    </a:srgbClr>
                  </a:outerShdw>
                </a:effectLst>
                <a:latin typeface="Bookman Old Style" panose="02050604050505020204" pitchFamily="18" charset="0"/>
              </a:rPr>
              <a:t>Пирс в Лисьем Носу — традиционное место казней в Петербурге и возможное место расстрела </a:t>
            </a:r>
            <a:r>
              <a:rPr lang="ru-RU" sz="240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Гумилёва.</a:t>
            </a:r>
            <a:endParaRPr lang="ru-RU" sz="240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
        <p:nvSpPr>
          <p:cNvPr id="3" name="Текст 2"/>
          <p:cNvSpPr>
            <a:spLocks noGrp="1"/>
          </p:cNvSpPr>
          <p:nvPr>
            <p:ph type="body" idx="1"/>
          </p:nvPr>
        </p:nvSpPr>
        <p:spPr>
          <a:xfrm>
            <a:off x="1" y="4941168"/>
            <a:ext cx="3563887" cy="1916832"/>
          </a:xfrm>
        </p:spPr>
        <p:txBody>
          <a:bodyPr>
            <a:noAutofit/>
          </a:bodyPr>
          <a:lstStyle/>
          <a:p>
            <a:pPr algn="ct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Крест-кенотаф в вероятном месте расстрела Гумилёва. </a:t>
            </a:r>
            <a:r>
              <a:rPr lang="ru-RU" b="0" dirty="0" err="1">
                <a:solidFill>
                  <a:srgbClr val="7030A0"/>
                </a:solidFill>
                <a:effectLst>
                  <a:outerShdw blurRad="38100" dist="38100" dir="2700000" algn="tl">
                    <a:srgbClr val="000000">
                      <a:alpha val="43137"/>
                    </a:srgbClr>
                  </a:outerShdw>
                </a:effectLst>
                <a:latin typeface="Bookman Old Style" panose="02050604050505020204" pitchFamily="18" charset="0"/>
              </a:rPr>
              <a:t>Бернгардовка</a:t>
            </a: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 (долина реки </a:t>
            </a:r>
            <a:r>
              <a:rPr lang="ru-RU" b="0" dirty="0" err="1">
                <a:solidFill>
                  <a:srgbClr val="7030A0"/>
                </a:solidFill>
                <a:effectLst>
                  <a:outerShdw blurRad="38100" dist="38100" dir="2700000" algn="tl">
                    <a:srgbClr val="000000">
                      <a:alpha val="43137"/>
                    </a:srgbClr>
                  </a:outerShdw>
                </a:effectLst>
                <a:latin typeface="Bookman Old Style" panose="02050604050505020204" pitchFamily="18" charset="0"/>
              </a:rPr>
              <a:t>Лубьи</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a:t>
            </a:r>
            <a:endParaRPr lang="ru-RU"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
        <p:nvSpPr>
          <p:cNvPr id="5" name="Текст 4"/>
          <p:cNvSpPr>
            <a:spLocks noGrp="1"/>
          </p:cNvSpPr>
          <p:nvPr>
            <p:ph type="body" sz="quarter" idx="3"/>
          </p:nvPr>
        </p:nvSpPr>
        <p:spPr>
          <a:xfrm>
            <a:off x="5292080" y="4941168"/>
            <a:ext cx="3851920" cy="1916832"/>
          </a:xfrm>
        </p:spPr>
        <p:txBody>
          <a:bodyPr>
            <a:noAutofit/>
          </a:bodyPr>
          <a:lstStyle/>
          <a:p>
            <a:pPr algn="ct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Крест-кенотаф </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в </a:t>
            </a:r>
            <a:r>
              <a:rPr lang="ru-RU" b="0" dirty="0" err="1" smtClean="0">
                <a:solidFill>
                  <a:srgbClr val="7030A0"/>
                </a:solidFill>
                <a:effectLst>
                  <a:outerShdw blurRad="38100" dist="38100" dir="2700000" algn="tl">
                    <a:srgbClr val="000000">
                      <a:alpha val="43137"/>
                    </a:srgbClr>
                  </a:outerShdw>
                </a:effectLst>
                <a:latin typeface="Bookman Old Style" panose="02050604050505020204" pitchFamily="18" charset="0"/>
              </a:rPr>
              <a:t>Ковалёвском</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 лесу, </a:t>
            </a: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в районе арсенала Ржевского полигона, у изгиба реки </a:t>
            </a:r>
            <a:r>
              <a:rPr lang="ru-RU" b="0" dirty="0" err="1" smtClean="0">
                <a:solidFill>
                  <a:srgbClr val="7030A0"/>
                </a:solidFill>
                <a:effectLst>
                  <a:outerShdw blurRad="38100" dist="38100" dir="2700000" algn="tl">
                    <a:srgbClr val="000000">
                      <a:alpha val="43137"/>
                    </a:srgbClr>
                  </a:outerShdw>
                </a:effectLst>
                <a:latin typeface="Bookman Old Style" panose="02050604050505020204" pitchFamily="18" charset="0"/>
              </a:rPr>
              <a:t>Лубьи</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a:t>
            </a:r>
            <a:endParaRPr lang="ru-RU"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9218" name="Picture 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1628800"/>
            <a:ext cx="2532330" cy="3372603"/>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19" name="Picture 3"/>
          <p:cNvPicPr>
            <a:picLocks noGrp="1" noChangeAspect="1" noChangeArrowheads="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6300192" y="1628800"/>
            <a:ext cx="2532330" cy="3372603"/>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275856" y="1412776"/>
            <a:ext cx="2532330" cy="3372603"/>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213883892"/>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27984" y="5695950"/>
            <a:ext cx="4716017" cy="1162050"/>
          </a:xfrm>
        </p:spPr>
        <p:txBody>
          <a:bodyPr>
            <a:noAutofit/>
          </a:bodyPr>
          <a:lstStyle/>
          <a:p>
            <a:pPr algn="ctr"/>
            <a:r>
              <a:rPr lang="ru-RU" sz="26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Лев Гумилёв и Орест </a:t>
            </a:r>
            <a:r>
              <a:rPr lang="ru-RU" sz="2600" b="0" dirty="0" err="1" smtClean="0">
                <a:solidFill>
                  <a:srgbClr val="7030A0"/>
                </a:solidFill>
                <a:effectLst>
                  <a:outerShdw blurRad="38100" dist="38100" dir="2700000" algn="tl">
                    <a:srgbClr val="000000">
                      <a:alpha val="43137"/>
                    </a:srgbClr>
                  </a:outerShdw>
                </a:effectLst>
                <a:latin typeface="Bookman Old Style" panose="02050604050505020204" pitchFamily="18" charset="0"/>
              </a:rPr>
              <a:t>Высотский</a:t>
            </a:r>
            <a:r>
              <a:rPr lang="ru-RU" sz="26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 сыновья Н.С. Гумилёва</a:t>
            </a:r>
            <a:endParaRPr lang="ru-RU" sz="2600"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
        <p:nvSpPr>
          <p:cNvPr id="4" name="Текст 3"/>
          <p:cNvSpPr>
            <a:spLocks noGrp="1"/>
          </p:cNvSpPr>
          <p:nvPr>
            <p:ph type="body" sz="half" idx="2"/>
          </p:nvPr>
        </p:nvSpPr>
        <p:spPr>
          <a:xfrm>
            <a:off x="0" y="116632"/>
            <a:ext cx="4860032" cy="6741368"/>
          </a:xfrm>
        </p:spPr>
        <p:txBody>
          <a:bodyPr>
            <a:noAutofit/>
          </a:bodyPr>
          <a:lstStyle/>
          <a:p>
            <a:pPr algn="ctr"/>
            <a:r>
              <a:rPr lang="ru-RU" sz="2800" dirty="0">
                <a:solidFill>
                  <a:srgbClr val="002060"/>
                </a:solidFill>
                <a:latin typeface="Bookman Old Style" panose="02050604050505020204" pitchFamily="18" charset="0"/>
              </a:rPr>
              <a:t>Судьба близких Гумилёва сложилась по разному: Ахматову и Льва Гумилёва ждала долгая жизнь, всероссийская и мировая слава. Анна </a:t>
            </a:r>
            <a:r>
              <a:rPr lang="ru-RU" sz="2800" dirty="0" err="1">
                <a:solidFill>
                  <a:srgbClr val="002060"/>
                </a:solidFill>
                <a:latin typeface="Bookman Old Style" panose="02050604050505020204" pitchFamily="18" charset="0"/>
              </a:rPr>
              <a:t>Энгельгард</a:t>
            </a:r>
            <a:r>
              <a:rPr lang="ru-RU" sz="2800" dirty="0">
                <a:solidFill>
                  <a:srgbClr val="002060"/>
                </a:solidFill>
                <a:latin typeface="Bookman Old Style" panose="02050604050505020204" pitchFamily="18" charset="0"/>
              </a:rPr>
              <a:t> и Елена Гумилёва погибли от голода в блокадном Ленинграде. Елена и Лев Гумилёвы не оставили детей и единственные потомки поэта - две дочери и один сын Ореста </a:t>
            </a:r>
            <a:r>
              <a:rPr lang="ru-RU" sz="2800" dirty="0" err="1">
                <a:solidFill>
                  <a:srgbClr val="002060"/>
                </a:solidFill>
                <a:latin typeface="Bookman Old Style" panose="02050604050505020204" pitchFamily="18" charset="0"/>
              </a:rPr>
              <a:t>Высотского</a:t>
            </a:r>
            <a:r>
              <a:rPr lang="ru-RU" sz="2800" dirty="0">
                <a:solidFill>
                  <a:srgbClr val="002060"/>
                </a:solidFill>
                <a:latin typeface="Bookman Old Style" panose="02050604050505020204" pitchFamily="18" charset="0"/>
              </a:rPr>
              <a:t>.</a:t>
            </a:r>
          </a:p>
        </p:txBody>
      </p:sp>
      <p:pic>
        <p:nvPicPr>
          <p:cNvPr id="5122" name="Picture 2" descr="D:\Вытовтова\стрв\фото гумилев\У него ведь был ещё один сын, Орест, от Ольги Высоцкой. Спустя много лет братья встретились.jpg"/>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l="3675" t="584" r="3884" b="5136"/>
          <a:stretch/>
        </p:blipFill>
        <p:spPr bwMode="auto">
          <a:xfrm>
            <a:off x="5004048" y="404664"/>
            <a:ext cx="3697364" cy="5112568"/>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27620510"/>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0"/>
            <a:ext cx="4176464" cy="1988840"/>
          </a:xfrm>
        </p:spPr>
        <p:txBody>
          <a:bodyPr>
            <a:normAutofit/>
          </a:bodyPr>
          <a:lstStyle/>
          <a:p>
            <a:pPr algn="just" hangingPunct="0"/>
            <a:r>
              <a:rPr lang="ru-RU" dirty="0" smtClean="0">
                <a:solidFill>
                  <a:srgbClr val="7030A0"/>
                </a:solidFill>
              </a:rPr>
              <a:t>Ю97 Н.С. Гумилев: </a:t>
            </a:r>
            <a:r>
              <a:rPr lang="ru-RU" dirty="0" err="1" smtClean="0">
                <a:solidFill>
                  <a:srgbClr val="7030A0"/>
                </a:solidFill>
              </a:rPr>
              <a:t>Prо</a:t>
            </a:r>
            <a:r>
              <a:rPr lang="ru-RU" dirty="0" smtClean="0">
                <a:solidFill>
                  <a:srgbClr val="7030A0"/>
                </a:solidFill>
              </a:rPr>
              <a:t> </a:t>
            </a:r>
            <a:r>
              <a:rPr lang="ru-RU" dirty="0" err="1" smtClean="0">
                <a:solidFill>
                  <a:srgbClr val="7030A0"/>
                </a:solidFill>
              </a:rPr>
              <a:t>et</a:t>
            </a:r>
            <a:r>
              <a:rPr lang="ru-RU" dirty="0" smtClean="0">
                <a:solidFill>
                  <a:srgbClr val="7030A0"/>
                </a:solidFill>
              </a:rPr>
              <a:t> </a:t>
            </a:r>
            <a:r>
              <a:rPr lang="ru-RU" dirty="0" err="1" smtClean="0">
                <a:solidFill>
                  <a:srgbClr val="7030A0"/>
                </a:solidFill>
              </a:rPr>
              <a:t>contra</a:t>
            </a:r>
            <a:r>
              <a:rPr lang="ru-RU" dirty="0" smtClean="0">
                <a:solidFill>
                  <a:srgbClr val="7030A0"/>
                </a:solidFill>
              </a:rPr>
              <a:t>.</a:t>
            </a:r>
            <a:br>
              <a:rPr lang="ru-RU" dirty="0" smtClean="0">
                <a:solidFill>
                  <a:srgbClr val="7030A0"/>
                </a:solidFill>
              </a:rPr>
            </a:br>
            <a:r>
              <a:rPr lang="ru-RU" dirty="0" smtClean="0">
                <a:solidFill>
                  <a:srgbClr val="7030A0"/>
                </a:solidFill>
              </a:rPr>
              <a:t> Г94 Личность и творчество Николая Гумилева в оценке русских мыслителей и исследователей. - СПб. : Изд-во русского </a:t>
            </a:r>
            <a:r>
              <a:rPr lang="ru-RU" dirty="0" err="1" smtClean="0">
                <a:solidFill>
                  <a:srgbClr val="7030A0"/>
                </a:solidFill>
              </a:rPr>
              <a:t>христ</a:t>
            </a:r>
            <a:r>
              <a:rPr lang="ru-RU" dirty="0" smtClean="0">
                <a:solidFill>
                  <a:srgbClr val="7030A0"/>
                </a:solidFill>
              </a:rPr>
              <a:t>. </a:t>
            </a:r>
            <a:r>
              <a:rPr lang="ru-RU" dirty="0" err="1" smtClean="0">
                <a:solidFill>
                  <a:srgbClr val="7030A0"/>
                </a:solidFill>
              </a:rPr>
              <a:t>гуман</a:t>
            </a:r>
            <a:r>
              <a:rPr lang="ru-RU" dirty="0" smtClean="0">
                <a:solidFill>
                  <a:srgbClr val="7030A0"/>
                </a:solidFill>
              </a:rPr>
              <a:t>. института, 1995. - 672 с. </a:t>
            </a:r>
            <a:endParaRPr lang="ru-RU" dirty="0">
              <a:solidFill>
                <a:srgbClr val="7030A0"/>
              </a:solidFill>
            </a:endParaRPr>
          </a:p>
        </p:txBody>
      </p:sp>
      <p:sp>
        <p:nvSpPr>
          <p:cNvPr id="4" name="Текст 3"/>
          <p:cNvSpPr>
            <a:spLocks noGrp="1"/>
          </p:cNvSpPr>
          <p:nvPr>
            <p:ph type="body" sz="half" idx="2"/>
          </p:nvPr>
        </p:nvSpPr>
        <p:spPr>
          <a:xfrm>
            <a:off x="457200" y="2060848"/>
            <a:ext cx="3466728" cy="4797152"/>
          </a:xfrm>
        </p:spPr>
        <p:txBody>
          <a:bodyPr/>
          <a:lstStyle/>
          <a:p>
            <a:pPr algn="just"/>
            <a:r>
              <a:rPr lang="ru-RU" sz="1800" dirty="0" err="1" smtClean="0">
                <a:solidFill>
                  <a:srgbClr val="002060"/>
                </a:solidFill>
              </a:rPr>
              <a:t>Кни</a:t>
            </a:r>
            <a:r>
              <a:rPr lang="ru-RU" sz="1800" dirty="0" smtClean="0">
                <a:solidFill>
                  <a:srgbClr val="002060"/>
                </a:solidFill>
              </a:rPr>
              <a:t> га серии «Русский путь» «Н.С.Гумилев: </a:t>
            </a:r>
            <a:r>
              <a:rPr lang="ru-RU" sz="1800" dirty="0" err="1" smtClean="0">
                <a:solidFill>
                  <a:srgbClr val="002060"/>
                </a:solidFill>
              </a:rPr>
              <a:t>pro</a:t>
            </a:r>
            <a:r>
              <a:rPr lang="ru-RU" sz="1800" dirty="0" smtClean="0">
                <a:solidFill>
                  <a:srgbClr val="002060"/>
                </a:solidFill>
              </a:rPr>
              <a:t> </a:t>
            </a:r>
            <a:r>
              <a:rPr lang="ru-RU" sz="1800" dirty="0" err="1" smtClean="0">
                <a:solidFill>
                  <a:srgbClr val="002060"/>
                </a:solidFill>
              </a:rPr>
              <a:t>et</a:t>
            </a:r>
            <a:r>
              <a:rPr lang="ru-RU" sz="1800" dirty="0" smtClean="0">
                <a:solidFill>
                  <a:srgbClr val="002060"/>
                </a:solidFill>
              </a:rPr>
              <a:t> </a:t>
            </a:r>
            <a:r>
              <a:rPr lang="ru-RU" sz="1800" dirty="0" err="1" smtClean="0">
                <a:solidFill>
                  <a:srgbClr val="002060"/>
                </a:solidFill>
              </a:rPr>
              <a:t>contra</a:t>
            </a:r>
            <a:r>
              <a:rPr lang="ru-RU" sz="1800" dirty="0" smtClean="0">
                <a:solidFill>
                  <a:srgbClr val="002060"/>
                </a:solidFill>
              </a:rPr>
              <a:t>» представляет собой собрание текстов известных деятелей русской культуры, дающих оценку творчеству и личности выдающегося русского поэта-философа. В издании также представлены избранные произведения Гумилева, раскрывающие его философские воззрения. Книга, представляющая собой антологию, рассчитана как на специалистов, так и на широкий круг читателей.</a:t>
            </a:r>
          </a:p>
          <a:p>
            <a:endParaRPr lang="ru-RU" dirty="0"/>
          </a:p>
        </p:txBody>
      </p:sp>
      <p:pic>
        <p:nvPicPr>
          <p:cNvPr id="6" name="Picture 2" descr="http://bookwa.org/books/nikolaj-gumilev-pro-et-contra-lichnost-i-tvorchestvo-nikolaya-gumileva-v-otsenke-russkikh-myslitelej-i-issledovatelej.jpg"/>
          <p:cNvPicPr>
            <a:picLocks noGrp="1" noChangeAspect="1" noChangeArrowheads="1"/>
          </p:cNvPicPr>
          <p:nvPr>
            <p:ph idx="1"/>
          </p:nvPr>
        </p:nvPicPr>
        <p:blipFill>
          <a:blip r:embed="rId2" cstate="print"/>
          <a:srcRect/>
          <a:stretch>
            <a:fillRect/>
          </a:stretch>
        </p:blipFill>
        <p:spPr bwMode="auto">
          <a:xfrm>
            <a:off x="4716016" y="620688"/>
            <a:ext cx="3879578" cy="560599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5517232"/>
            <a:ext cx="4499992" cy="1224136"/>
          </a:xfrm>
        </p:spPr>
        <p:txBody>
          <a:bodyPr>
            <a:normAutofit fontScale="90000"/>
          </a:bodyPr>
          <a:lstStyle/>
          <a:p>
            <a:pPr algn="ctr"/>
            <a:r>
              <a:rPr lang="ru-RU" sz="3200"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Митя и Коля Гумилёвы в раннем детстве.</a:t>
            </a:r>
            <a:endParaRPr lang="ru-RU" sz="3200"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
        <p:nvSpPr>
          <p:cNvPr id="4" name="Текст 3"/>
          <p:cNvSpPr>
            <a:spLocks noGrp="1"/>
          </p:cNvSpPr>
          <p:nvPr>
            <p:ph type="body" sz="half" idx="2"/>
          </p:nvPr>
        </p:nvSpPr>
        <p:spPr>
          <a:xfrm>
            <a:off x="4499993" y="116632"/>
            <a:ext cx="4644008" cy="6741368"/>
          </a:xfrm>
        </p:spPr>
        <p:txBody>
          <a:bodyPr>
            <a:normAutofit/>
          </a:bodyPr>
          <a:lstStyle/>
          <a:p>
            <a:pPr algn="ctr"/>
            <a:r>
              <a:rPr lang="ru-RU" sz="2800" dirty="0">
                <a:solidFill>
                  <a:srgbClr val="002060"/>
                </a:solidFill>
                <a:latin typeface="Bookman Old Style" panose="02050604050505020204" pitchFamily="18" charset="0"/>
              </a:rPr>
              <a:t>Родился Николай Гумилёв в дворянской семье кронштадтского корабельного врача. С детства Гумилёв был слабым и болезненным ребёнком: его постоянно мучили головные боли, он плохо реагировал на шум. Людей он избегал. Своё первое четверостишие про прекрасную Ниагару будущий поэт написал в шесть лет.</a:t>
            </a:r>
          </a:p>
          <a:p>
            <a:endParaRPr lang="ru-RU" dirty="0"/>
          </a:p>
        </p:txBody>
      </p:sp>
      <p:pic>
        <p:nvPicPr>
          <p:cNvPr id="15362" name="Picture 2"/>
          <p:cNvPicPr>
            <a:picLocks noGrp="1" noChangeAspect="1" noChangeArrowheads="1"/>
          </p:cNvPicPr>
          <p:nvPr>
            <p:ph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7504" y="260648"/>
            <a:ext cx="4392488" cy="558599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50230481"/>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124744"/>
          </a:xfrm>
        </p:spPr>
        <p:txBody>
          <a:bodyPr/>
          <a:lstStyle/>
          <a:p>
            <a:r>
              <a:rPr lang="ru-RU" dirty="0" smtClean="0">
                <a:solidFill>
                  <a:srgbClr val="7030A0"/>
                </a:solidFill>
                <a:effectLst>
                  <a:outerShdw blurRad="38100" dist="38100" dir="2700000" algn="tl">
                    <a:srgbClr val="000000">
                      <a:alpha val="43137"/>
                    </a:srgbClr>
                  </a:outerShdw>
                </a:effectLst>
                <a:latin typeface="Bookman Old Style" panose="02050604050505020204" pitchFamily="18" charset="0"/>
              </a:rPr>
              <a:t>Память</a:t>
            </a:r>
            <a:endParaRPr lang="ru-RU"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15616" y="1052736"/>
            <a:ext cx="6912768" cy="5832648"/>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98373595"/>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24328" y="3429000"/>
            <a:ext cx="442392" cy="220886"/>
          </a:xfrm>
        </p:spPr>
        <p:txBody>
          <a:bodyPr>
            <a:normAutofit/>
          </a:bodyPr>
          <a:lstStyle/>
          <a:p>
            <a:endParaRPr lang="ru-RU" sz="100" dirty="0"/>
          </a:p>
        </p:txBody>
      </p:sp>
      <p:sp>
        <p:nvSpPr>
          <p:cNvPr id="3" name="Текст 2"/>
          <p:cNvSpPr>
            <a:spLocks noGrp="1"/>
          </p:cNvSpPr>
          <p:nvPr>
            <p:ph type="body" idx="1"/>
          </p:nvPr>
        </p:nvSpPr>
        <p:spPr>
          <a:xfrm>
            <a:off x="2216" y="620688"/>
            <a:ext cx="4932040" cy="1368152"/>
          </a:xfrm>
        </p:spPr>
        <p:txBody>
          <a:bodyPr>
            <a:normAutofit/>
          </a:bodyPr>
          <a:lstStyle/>
          <a:p>
            <a:pPr algn="ct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Скульптурная </a:t>
            </a: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композиция, посвящённая Н. Гумилёву, А. Ахматовой и Л. </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Гумилёву.</a:t>
            </a:r>
            <a:endParaRPr lang="ru-RU"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
        <p:nvSpPr>
          <p:cNvPr id="5" name="Текст 4"/>
          <p:cNvSpPr>
            <a:spLocks noGrp="1"/>
          </p:cNvSpPr>
          <p:nvPr>
            <p:ph type="body" sz="quarter" idx="3"/>
          </p:nvPr>
        </p:nvSpPr>
        <p:spPr>
          <a:xfrm>
            <a:off x="4932040" y="4221088"/>
            <a:ext cx="4200777" cy="2520280"/>
          </a:xfrm>
        </p:spPr>
        <p:txBody>
          <a:bodyPr>
            <a:normAutofit/>
          </a:bodyPr>
          <a:lstStyle/>
          <a:p>
            <a:pPr algn="ct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Памятный знак в честь Н. Гумилёва установлен в посёлке Победино Краснознаменского района Калининградской </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области.</a:t>
            </a:r>
            <a:endParaRPr lang="ru-RU"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7170" name="Picture 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251520" y="2420888"/>
            <a:ext cx="4608512" cy="3456384"/>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sz="quarter" idx="4"/>
          </p:nvPr>
        </p:nvPicPr>
        <p:blipFill rotWithShape="1">
          <a:blip r:embed="rId3" cstate="print">
            <a:extLst>
              <a:ext uri="{28A0092B-C50C-407E-A947-70E740481C1C}">
                <a14:useLocalDpi xmlns="" xmlns:a14="http://schemas.microsoft.com/office/drawing/2010/main" val="0"/>
              </a:ext>
            </a:extLst>
          </a:blip>
          <a:srcRect l="11539" r="11810"/>
          <a:stretch/>
        </p:blipFill>
        <p:spPr bwMode="auto">
          <a:xfrm>
            <a:off x="5220072" y="476672"/>
            <a:ext cx="3606042" cy="3744416"/>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45703714"/>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20272" y="4221088"/>
            <a:ext cx="370384" cy="220886"/>
          </a:xfrm>
        </p:spPr>
        <p:txBody>
          <a:bodyPr>
            <a:normAutofit/>
          </a:bodyPr>
          <a:lstStyle/>
          <a:p>
            <a:endParaRPr lang="ru-RU" sz="100" dirty="0"/>
          </a:p>
        </p:txBody>
      </p:sp>
      <p:sp>
        <p:nvSpPr>
          <p:cNvPr id="3" name="Текст 2"/>
          <p:cNvSpPr>
            <a:spLocks noGrp="1"/>
          </p:cNvSpPr>
          <p:nvPr>
            <p:ph type="body" idx="1"/>
          </p:nvPr>
        </p:nvSpPr>
        <p:spPr>
          <a:xfrm>
            <a:off x="4067944" y="764704"/>
            <a:ext cx="4968552" cy="1296144"/>
          </a:xfrm>
        </p:spPr>
        <p:txBody>
          <a:bodyPr>
            <a:normAutofit/>
          </a:bodyPr>
          <a:lstStyle/>
          <a:p>
            <a:pPr algn="ct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Памятник Н. Гумилёву в </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Коктебеле.</a:t>
            </a:r>
            <a:endParaRPr lang="ru-RU"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
        <p:nvSpPr>
          <p:cNvPr id="5" name="Текст 4"/>
          <p:cNvSpPr>
            <a:spLocks noGrp="1"/>
          </p:cNvSpPr>
          <p:nvPr>
            <p:ph type="body" sz="quarter" idx="3"/>
          </p:nvPr>
        </p:nvSpPr>
        <p:spPr>
          <a:xfrm>
            <a:off x="0" y="5445224"/>
            <a:ext cx="4139952" cy="1224136"/>
          </a:xfrm>
        </p:spPr>
        <p:txBody>
          <a:bodyPr>
            <a:normAutofit/>
          </a:bodyPr>
          <a:lstStyle/>
          <a:p>
            <a:pPr algn="ct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Памятник </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 Гумилёву Н.С. в </a:t>
            </a: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посёлке Шилово Рязанской </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области.</a:t>
            </a:r>
            <a:endParaRPr lang="ru-RU"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2050" name="Picture 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4139952" y="2348880"/>
            <a:ext cx="4657252" cy="331236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51" name="Picture 3"/>
          <p:cNvPicPr>
            <a:picLocks noGrp="1" noChangeAspect="1" noChangeArrowheads="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323528" y="332656"/>
            <a:ext cx="3528392" cy="51259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281944952"/>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36296" y="3212976"/>
            <a:ext cx="370384" cy="220886"/>
          </a:xfrm>
        </p:spPr>
        <p:txBody>
          <a:bodyPr>
            <a:normAutofit/>
          </a:bodyPr>
          <a:lstStyle/>
          <a:p>
            <a:endParaRPr lang="ru-RU" sz="100" dirty="0"/>
          </a:p>
        </p:txBody>
      </p:sp>
      <p:sp>
        <p:nvSpPr>
          <p:cNvPr id="3" name="Текст 2"/>
          <p:cNvSpPr>
            <a:spLocks noGrp="1"/>
          </p:cNvSpPr>
          <p:nvPr>
            <p:ph type="body" idx="1"/>
          </p:nvPr>
        </p:nvSpPr>
        <p:spPr>
          <a:xfrm>
            <a:off x="4644008" y="5373216"/>
            <a:ext cx="4505977" cy="1484784"/>
          </a:xfrm>
        </p:spPr>
        <p:txBody>
          <a:bodyPr>
            <a:noAutofit/>
          </a:bodyPr>
          <a:lstStyle/>
          <a:p>
            <a:pPr algn="ct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Мемориальная доска в виде бронзового барельефа на Доме искусств в </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Калининграде.</a:t>
            </a:r>
            <a:endParaRPr lang="ru-RU"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
        <p:nvSpPr>
          <p:cNvPr id="5" name="Текст 4"/>
          <p:cNvSpPr>
            <a:spLocks noGrp="1"/>
          </p:cNvSpPr>
          <p:nvPr>
            <p:ph type="body" sz="quarter" idx="3"/>
          </p:nvPr>
        </p:nvSpPr>
        <p:spPr>
          <a:xfrm>
            <a:off x="-21311" y="0"/>
            <a:ext cx="4953351" cy="1700808"/>
          </a:xfrm>
        </p:spPr>
        <p:txBody>
          <a:bodyPr>
            <a:normAutofit/>
          </a:bodyPr>
          <a:lstStyle/>
          <a:p>
            <a:pPr algn="ct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Мемориальная доска в усадьбе Гумилёвых в селе </a:t>
            </a:r>
            <a:r>
              <a:rPr lang="ru-RU" b="0" dirty="0" err="1">
                <a:solidFill>
                  <a:srgbClr val="7030A0"/>
                </a:solidFill>
                <a:effectLst>
                  <a:outerShdw blurRad="38100" dist="38100" dir="2700000" algn="tl">
                    <a:srgbClr val="000000">
                      <a:alpha val="43137"/>
                    </a:srgbClr>
                  </a:outerShdw>
                </a:effectLst>
                <a:latin typeface="Bookman Old Style" panose="02050604050505020204" pitchFamily="18" charset="0"/>
              </a:rPr>
              <a:t>Градницы</a:t>
            </a: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 </a:t>
            </a:r>
            <a:r>
              <a:rPr lang="ru-RU" b="0" dirty="0" err="1">
                <a:solidFill>
                  <a:srgbClr val="7030A0"/>
                </a:solidFill>
                <a:effectLst>
                  <a:outerShdw blurRad="38100" dist="38100" dir="2700000" algn="tl">
                    <a:srgbClr val="000000">
                      <a:alpha val="43137"/>
                    </a:srgbClr>
                  </a:outerShdw>
                </a:effectLst>
                <a:latin typeface="Bookman Old Style" panose="02050604050505020204" pitchFamily="18" charset="0"/>
              </a:rPr>
              <a:t>Бежецкого</a:t>
            </a: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 района Тверской </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области.</a:t>
            </a:r>
            <a:endParaRPr lang="ru-RU"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3074" name="Picture 2"/>
          <p:cNvPicPr>
            <a:picLocks noGrp="1" noChangeAspect="1" noChangeArrowheads="1"/>
          </p:cNvPicPr>
          <p:nvPr>
            <p:ph sz="half" idx="2"/>
          </p:nvPr>
        </p:nvPicPr>
        <p:blipFill>
          <a:blip r:embed="rId2" cstate="print">
            <a:extLst>
              <a:ext uri="{28A0092B-C50C-407E-A947-70E740481C1C}">
                <a14:useLocalDpi xmlns="" xmlns:a14="http://schemas.microsoft.com/office/drawing/2010/main" val="0"/>
              </a:ext>
            </a:extLst>
          </a:blip>
          <a:srcRect/>
          <a:stretch>
            <a:fillRect/>
          </a:stretch>
        </p:blipFill>
        <p:spPr bwMode="auto">
          <a:xfrm>
            <a:off x="5292080" y="332656"/>
            <a:ext cx="3531997" cy="4968552"/>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075" name="Picture 3"/>
          <p:cNvPicPr>
            <a:picLocks noGrp="1" noChangeAspect="1" noChangeArrowheads="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520" y="1916832"/>
            <a:ext cx="4561749" cy="3816424"/>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43694695"/>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8424" y="1196752"/>
            <a:ext cx="298376" cy="220886"/>
          </a:xfrm>
        </p:spPr>
        <p:txBody>
          <a:bodyPr>
            <a:normAutofit/>
          </a:bodyPr>
          <a:lstStyle/>
          <a:p>
            <a:endParaRPr lang="ru-RU" sz="100" dirty="0"/>
          </a:p>
        </p:txBody>
      </p:sp>
      <p:sp>
        <p:nvSpPr>
          <p:cNvPr id="3" name="Текст 2"/>
          <p:cNvSpPr>
            <a:spLocks noGrp="1"/>
          </p:cNvSpPr>
          <p:nvPr>
            <p:ph type="body" idx="1"/>
          </p:nvPr>
        </p:nvSpPr>
        <p:spPr>
          <a:xfrm>
            <a:off x="5004048" y="5589240"/>
            <a:ext cx="4139952" cy="1265938"/>
          </a:xfrm>
        </p:spPr>
        <p:txBody>
          <a:bodyPr>
            <a:normAutofit/>
          </a:bodyPr>
          <a:lstStyle/>
          <a:p>
            <a:pPr algn="ct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Памятник </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Гумилеву в городе Харьков, Украина.</a:t>
            </a:r>
            <a:endParaRPr lang="ru-RU"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sp>
        <p:nvSpPr>
          <p:cNvPr id="5" name="Текст 4"/>
          <p:cNvSpPr>
            <a:spLocks noGrp="1"/>
          </p:cNvSpPr>
          <p:nvPr>
            <p:ph type="body" sz="quarter" idx="3"/>
          </p:nvPr>
        </p:nvSpPr>
        <p:spPr>
          <a:xfrm>
            <a:off x="0" y="-25188"/>
            <a:ext cx="5141437" cy="1152128"/>
          </a:xfrm>
        </p:spPr>
        <p:txBody>
          <a:bodyPr>
            <a:normAutofit/>
          </a:bodyPr>
          <a:lstStyle/>
          <a:p>
            <a:pPr algn="ct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Мемориальная </a:t>
            </a:r>
            <a:r>
              <a:rPr lang="ru-RU" b="0" dirty="0">
                <a:solidFill>
                  <a:srgbClr val="7030A0"/>
                </a:solidFill>
                <a:effectLst>
                  <a:outerShdw blurRad="38100" dist="38100" dir="2700000" algn="tl">
                    <a:srgbClr val="000000">
                      <a:alpha val="43137"/>
                    </a:srgbClr>
                  </a:outerShdw>
                </a:effectLst>
                <a:latin typeface="Bookman Old Style" panose="02050604050505020204" pitchFamily="18" charset="0"/>
              </a:rPr>
              <a:t>доска Н. </a:t>
            </a:r>
            <a:r>
              <a:rPr lang="ru-RU" b="0" dirty="0" smtClean="0">
                <a:solidFill>
                  <a:srgbClr val="7030A0"/>
                </a:solidFill>
                <a:effectLst>
                  <a:outerShdw blurRad="38100" dist="38100" dir="2700000" algn="tl">
                    <a:srgbClr val="000000">
                      <a:alpha val="43137"/>
                    </a:srgbClr>
                  </a:outerShdw>
                </a:effectLst>
                <a:latin typeface="Bookman Old Style" panose="02050604050505020204" pitchFamily="18" charset="0"/>
              </a:rPr>
              <a:t>Гумилеву в Царском Селе.</a:t>
            </a:r>
            <a:endParaRPr lang="ru-RU" b="0"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4098" name="Picture 2"/>
          <p:cNvPicPr>
            <a:picLocks noGrp="1" noChangeAspect="1" noChangeArrowheads="1"/>
          </p:cNvPicPr>
          <p:nvPr>
            <p:ph sz="half" idx="2"/>
          </p:nvPr>
        </p:nvPicPr>
        <p:blipFill rotWithShape="1">
          <a:blip r:embed="rId2" cstate="print">
            <a:extLst>
              <a:ext uri="{28A0092B-C50C-407E-A947-70E740481C1C}">
                <a14:useLocalDpi xmlns="" xmlns:a14="http://schemas.microsoft.com/office/drawing/2010/main" val="0"/>
              </a:ext>
            </a:extLst>
          </a:blip>
          <a:srcRect l="27977" r="22782"/>
          <a:stretch/>
        </p:blipFill>
        <p:spPr bwMode="auto">
          <a:xfrm>
            <a:off x="5292080" y="332656"/>
            <a:ext cx="3459941" cy="5269902"/>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099" name="Picture 3"/>
          <p:cNvPicPr>
            <a:picLocks noGrp="1" noChangeAspect="1" noChangeArrowheads="1"/>
          </p:cNvPicPr>
          <p:nvPr>
            <p:ph sz="quarter" idx="4"/>
          </p:nvPr>
        </p:nvPicPr>
        <p:blipFill>
          <a:blip r:embed="rId3" cstate="print">
            <a:extLst>
              <a:ext uri="{28A0092B-C50C-407E-A947-70E740481C1C}">
                <a14:useLocalDpi xmlns="" xmlns:a14="http://schemas.microsoft.com/office/drawing/2010/main" val="0"/>
              </a:ext>
            </a:extLst>
          </a:blip>
          <a:srcRect/>
          <a:stretch>
            <a:fillRect/>
          </a:stretch>
        </p:blipFill>
        <p:spPr bwMode="auto">
          <a:xfrm>
            <a:off x="395536" y="1556792"/>
            <a:ext cx="4536504" cy="4635820"/>
          </a:xfrm>
          <a:prstGeom prst="rect">
            <a:avLst/>
          </a:prstGeom>
          <a:noFill/>
          <a:ln>
            <a:noFill/>
          </a:ln>
          <a:effectLst>
            <a:glow rad="228600">
              <a:schemeClr val="accent1">
                <a:satMod val="175000"/>
                <a:alpha val="40000"/>
              </a:schemeClr>
            </a:glo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098531886"/>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3960440" cy="1872208"/>
          </a:xfrm>
        </p:spPr>
        <p:txBody>
          <a:bodyPr>
            <a:noAutofit/>
          </a:bodyPr>
          <a:lstStyle/>
          <a:p>
            <a:pPr algn="just" hangingPunct="0"/>
            <a:r>
              <a:rPr lang="ru-RU" dirty="0" smtClean="0">
                <a:solidFill>
                  <a:srgbClr val="7030A0"/>
                </a:solidFill>
              </a:rPr>
              <a:t>Ш4Р1-5 Гумилев Н.С. Полное</a:t>
            </a:r>
            <a:br>
              <a:rPr lang="ru-RU" dirty="0" smtClean="0">
                <a:solidFill>
                  <a:srgbClr val="7030A0"/>
                </a:solidFill>
              </a:rPr>
            </a:br>
            <a:r>
              <a:rPr lang="ru-RU" dirty="0" smtClean="0">
                <a:solidFill>
                  <a:srgbClr val="7030A0"/>
                </a:solidFill>
              </a:rPr>
              <a:t>    Г94 собрание сочинений в десяти томах. Т.1. Стихотворения. Поэмы. (1902 - 1910) / Н. С. Гумилев. - М. : Воскресенье, 1998. - 502 с.</a:t>
            </a:r>
            <a:endParaRPr lang="ru-RU" dirty="0">
              <a:solidFill>
                <a:srgbClr val="7030A0"/>
              </a:solidFill>
            </a:endParaRPr>
          </a:p>
        </p:txBody>
      </p:sp>
      <p:sp>
        <p:nvSpPr>
          <p:cNvPr id="4" name="Текст 3"/>
          <p:cNvSpPr>
            <a:spLocks noGrp="1"/>
          </p:cNvSpPr>
          <p:nvPr>
            <p:ph type="body" sz="half" idx="2"/>
          </p:nvPr>
        </p:nvSpPr>
        <p:spPr>
          <a:xfrm>
            <a:off x="323528" y="2132856"/>
            <a:ext cx="3456384" cy="4725144"/>
          </a:xfrm>
        </p:spPr>
        <p:txBody>
          <a:bodyPr/>
          <a:lstStyle/>
          <a:p>
            <a:pPr algn="just"/>
            <a:r>
              <a:rPr lang="ru-RU" sz="1800" dirty="0" smtClean="0">
                <a:solidFill>
                  <a:srgbClr val="002060"/>
                </a:solidFill>
              </a:rPr>
              <a:t>Настоящий </a:t>
            </a:r>
            <a:r>
              <a:rPr lang="ru-RU" sz="1800" dirty="0" err="1" smtClean="0">
                <a:solidFill>
                  <a:srgbClr val="002060"/>
                </a:solidFill>
              </a:rPr>
              <a:t>многотомник</a:t>
            </a:r>
            <a:r>
              <a:rPr lang="ru-RU" sz="1800" dirty="0" smtClean="0">
                <a:solidFill>
                  <a:srgbClr val="002060"/>
                </a:solidFill>
              </a:rPr>
              <a:t> является первым полным собранием сочинений Николая Степановича Гумилева (1886 - 1921).</a:t>
            </a:r>
          </a:p>
          <a:p>
            <a:pPr algn="just"/>
            <a:r>
              <a:rPr lang="ru-RU" sz="1800" dirty="0" smtClean="0">
                <a:solidFill>
                  <a:srgbClr val="002060"/>
                </a:solidFill>
              </a:rPr>
              <a:t>В первый том включены стихотворения и поэмы периода с 1902 по 1910 года, первоначальные редакции художественных произведений, а также комментарии к ним.</a:t>
            </a:r>
          </a:p>
          <a:p>
            <a:pPr algn="just"/>
            <a:r>
              <a:rPr lang="ru-RU" sz="1800" dirty="0" smtClean="0">
                <a:solidFill>
                  <a:srgbClr val="002060"/>
                </a:solidFill>
              </a:rPr>
              <a:t>Вместо запланированных десяти, издание вышло в восьми томах.</a:t>
            </a:r>
          </a:p>
          <a:p>
            <a:pPr algn="just"/>
            <a:endParaRPr lang="ru-RU" sz="1800" dirty="0" smtClean="0">
              <a:solidFill>
                <a:srgbClr val="002060"/>
              </a:solidFill>
            </a:endParaRPr>
          </a:p>
          <a:p>
            <a:endParaRPr lang="ru-RU" dirty="0" smtClean="0"/>
          </a:p>
          <a:p>
            <a:endParaRPr lang="ru-RU" dirty="0"/>
          </a:p>
        </p:txBody>
      </p:sp>
      <p:pic>
        <p:nvPicPr>
          <p:cNvPr id="7170" name="Picture 2" descr="D:\Мои документы\Строева О. М\Строева о.м скан\1 - 0011.jpg"/>
          <p:cNvPicPr>
            <a:picLocks noGrp="1" noChangeAspect="1" noChangeArrowheads="1"/>
          </p:cNvPicPr>
          <p:nvPr>
            <p:ph idx="1"/>
          </p:nvPr>
        </p:nvPicPr>
        <p:blipFill>
          <a:blip r:embed="rId2" cstate="print"/>
          <a:srcRect l="2007" r="32033" b="26397"/>
          <a:stretch>
            <a:fillRect/>
          </a:stretch>
        </p:blipFill>
        <p:spPr bwMode="auto">
          <a:xfrm>
            <a:off x="4644008" y="292978"/>
            <a:ext cx="3096344" cy="4802493"/>
          </a:xfrm>
          <a:prstGeom prst="rect">
            <a:avLst/>
          </a:prstGeom>
          <a:noFill/>
        </p:spPr>
      </p:pic>
      <p:pic>
        <p:nvPicPr>
          <p:cNvPr id="7171" name="Picture 3" descr="D:\Мои документы\Строева О. М\Строева о.м скан\1 - 0012.jpg"/>
          <p:cNvPicPr>
            <a:picLocks noChangeAspect="1" noChangeArrowheads="1"/>
          </p:cNvPicPr>
          <p:nvPr/>
        </p:nvPicPr>
        <p:blipFill>
          <a:blip r:embed="rId3" cstate="print"/>
          <a:srcRect l="36833" t="29849" r="3533" b="2992"/>
          <a:stretch>
            <a:fillRect/>
          </a:stretch>
        </p:blipFill>
        <p:spPr bwMode="auto">
          <a:xfrm>
            <a:off x="6372200" y="2636912"/>
            <a:ext cx="2448272" cy="388843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3816424" cy="1800200"/>
          </a:xfrm>
        </p:spPr>
        <p:txBody>
          <a:bodyPr>
            <a:noAutofit/>
          </a:bodyPr>
          <a:lstStyle/>
          <a:p>
            <a:pPr algn="just" hangingPunct="0"/>
            <a:r>
              <a:rPr lang="ru-RU" dirty="0" smtClean="0">
                <a:solidFill>
                  <a:srgbClr val="7030A0"/>
                </a:solidFill>
              </a:rPr>
              <a:t>Ш4Р1-5 Гумилев Н.С. Полное</a:t>
            </a:r>
            <a:br>
              <a:rPr lang="ru-RU" dirty="0" smtClean="0">
                <a:solidFill>
                  <a:srgbClr val="7030A0"/>
                </a:solidFill>
              </a:rPr>
            </a:br>
            <a:r>
              <a:rPr lang="ru-RU" dirty="0" smtClean="0">
                <a:solidFill>
                  <a:srgbClr val="7030A0"/>
                </a:solidFill>
              </a:rPr>
              <a:t>    Г94 собрание сочинений в десяти томах. Т.2. Стихотворения. Поэмы. (1910 - 1913) / Н. С. Гумилев. - М. : Воскресенье, 1998. - 344 с.</a:t>
            </a:r>
            <a:endParaRPr lang="ru-RU" dirty="0">
              <a:solidFill>
                <a:srgbClr val="7030A0"/>
              </a:solidFill>
            </a:endParaRPr>
          </a:p>
        </p:txBody>
      </p:sp>
      <p:sp>
        <p:nvSpPr>
          <p:cNvPr id="4" name="Текст 3"/>
          <p:cNvSpPr>
            <a:spLocks noGrp="1"/>
          </p:cNvSpPr>
          <p:nvPr>
            <p:ph type="body" sz="half" idx="2"/>
          </p:nvPr>
        </p:nvSpPr>
        <p:spPr>
          <a:xfrm>
            <a:off x="395536" y="1916832"/>
            <a:ext cx="3528392" cy="4941168"/>
          </a:xfrm>
        </p:spPr>
        <p:txBody>
          <a:bodyPr>
            <a:normAutofit/>
          </a:bodyPr>
          <a:lstStyle/>
          <a:p>
            <a:pPr algn="just"/>
            <a:r>
              <a:rPr lang="ru-RU" sz="1800" dirty="0" smtClean="0">
                <a:solidFill>
                  <a:srgbClr val="002060"/>
                </a:solidFill>
              </a:rPr>
              <a:t>Настоящий </a:t>
            </a:r>
            <a:r>
              <a:rPr lang="ru-RU" sz="1800" dirty="0" err="1" smtClean="0">
                <a:solidFill>
                  <a:srgbClr val="002060"/>
                </a:solidFill>
              </a:rPr>
              <a:t>многотомник</a:t>
            </a:r>
            <a:r>
              <a:rPr lang="ru-RU" sz="1800" dirty="0" smtClean="0">
                <a:solidFill>
                  <a:srgbClr val="002060"/>
                </a:solidFill>
              </a:rPr>
              <a:t> является первым полным собранием сочинений Николая Степановича Гумилева (1886 - 1921).</a:t>
            </a:r>
          </a:p>
          <a:p>
            <a:pPr algn="just"/>
            <a:r>
              <a:rPr lang="ru-RU" sz="1800" dirty="0" smtClean="0">
                <a:solidFill>
                  <a:srgbClr val="002060"/>
                </a:solidFill>
              </a:rPr>
              <a:t>Во второй том вошли все произведения Н. С. Гумилева (в том числе публикуемые впервые), созданные с апреля 1910 по 1913 год. Этот период в творчестве поэта отмечен интенсивными поисками новых идей и форм. Том иллюстрирован ранее не публиковавшимися материалами из архива П. Н. </a:t>
            </a:r>
            <a:r>
              <a:rPr lang="ru-RU" sz="1800" dirty="0" err="1" smtClean="0">
                <a:solidFill>
                  <a:srgbClr val="002060"/>
                </a:solidFill>
              </a:rPr>
              <a:t>Лукницкого</a:t>
            </a:r>
            <a:r>
              <a:rPr lang="ru-RU" sz="1800" dirty="0" smtClean="0">
                <a:solidFill>
                  <a:srgbClr val="002060"/>
                </a:solidFill>
              </a:rPr>
              <a:t>.</a:t>
            </a:r>
          </a:p>
          <a:p>
            <a:pPr algn="just"/>
            <a:r>
              <a:rPr lang="ru-RU" sz="1800" dirty="0" smtClean="0">
                <a:solidFill>
                  <a:srgbClr val="002060"/>
                </a:solidFill>
              </a:rPr>
              <a:t>Вместо запланированных десяти, издание вышло в восьми томах.</a:t>
            </a:r>
          </a:p>
          <a:p>
            <a:endParaRPr lang="ru-RU" dirty="0" smtClean="0"/>
          </a:p>
          <a:p>
            <a:endParaRPr lang="ru-RU" dirty="0"/>
          </a:p>
        </p:txBody>
      </p:sp>
      <p:pic>
        <p:nvPicPr>
          <p:cNvPr id="5" name="Picture 2" descr="D:\Мои документы\Строева О. М\Строева о.м скан\1 - 0011.jpg"/>
          <p:cNvPicPr>
            <a:picLocks noGrp="1" noChangeAspect="1" noChangeArrowheads="1"/>
          </p:cNvPicPr>
          <p:nvPr>
            <p:ph idx="1"/>
          </p:nvPr>
        </p:nvPicPr>
        <p:blipFill>
          <a:blip r:embed="rId2" cstate="print"/>
          <a:srcRect l="2007" r="32033" b="26397"/>
          <a:stretch>
            <a:fillRect/>
          </a:stretch>
        </p:blipFill>
        <p:spPr bwMode="auto">
          <a:xfrm>
            <a:off x="4644008" y="292969"/>
            <a:ext cx="3024337" cy="4691123"/>
          </a:xfrm>
          <a:prstGeom prst="rect">
            <a:avLst/>
          </a:prstGeom>
          <a:noFill/>
        </p:spPr>
      </p:pic>
      <p:pic>
        <p:nvPicPr>
          <p:cNvPr id="9218" name="Picture 2" descr="D:\Мои документы\Строева О. М\Строева о.м скан\1 - 0014.jpg"/>
          <p:cNvPicPr>
            <a:picLocks noChangeAspect="1" noChangeArrowheads="1"/>
          </p:cNvPicPr>
          <p:nvPr/>
        </p:nvPicPr>
        <p:blipFill>
          <a:blip r:embed="rId3" cstate="print"/>
          <a:srcRect l="33884" t="28805" r="5126" b="5182"/>
          <a:stretch>
            <a:fillRect/>
          </a:stretch>
        </p:blipFill>
        <p:spPr bwMode="auto">
          <a:xfrm>
            <a:off x="6228184" y="2564904"/>
            <a:ext cx="2592288" cy="3960440"/>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3888432" cy="1944216"/>
          </a:xfrm>
        </p:spPr>
        <p:txBody>
          <a:bodyPr>
            <a:noAutofit/>
          </a:bodyPr>
          <a:lstStyle/>
          <a:p>
            <a:pPr algn="just" hangingPunct="0"/>
            <a:r>
              <a:rPr lang="ru-RU" dirty="0" smtClean="0">
                <a:solidFill>
                  <a:srgbClr val="7030A0"/>
                </a:solidFill>
              </a:rPr>
              <a:t>Ш4Р1-5 Гумилев Н.С. Полное</a:t>
            </a:r>
            <a:br>
              <a:rPr lang="ru-RU" dirty="0" smtClean="0">
                <a:solidFill>
                  <a:srgbClr val="7030A0"/>
                </a:solidFill>
              </a:rPr>
            </a:br>
            <a:r>
              <a:rPr lang="ru-RU" dirty="0" smtClean="0">
                <a:solidFill>
                  <a:srgbClr val="7030A0"/>
                </a:solidFill>
              </a:rPr>
              <a:t>    Г94 собрание сочинений в десяти томах. Т.3. Стихотворения. Поэмы. (1914 - 1918) / Н. С. Гумилев. - М. : Воскресенье, 1999. - 464 с.</a:t>
            </a:r>
            <a:endParaRPr lang="ru-RU" dirty="0">
              <a:solidFill>
                <a:srgbClr val="7030A0"/>
              </a:solidFill>
            </a:endParaRPr>
          </a:p>
        </p:txBody>
      </p:sp>
      <p:sp>
        <p:nvSpPr>
          <p:cNvPr id="4" name="Текст 3"/>
          <p:cNvSpPr>
            <a:spLocks noGrp="1"/>
          </p:cNvSpPr>
          <p:nvPr>
            <p:ph type="body" sz="half" idx="2"/>
          </p:nvPr>
        </p:nvSpPr>
        <p:spPr>
          <a:xfrm>
            <a:off x="323528" y="2348880"/>
            <a:ext cx="3528392" cy="4509120"/>
          </a:xfrm>
        </p:spPr>
        <p:txBody>
          <a:bodyPr>
            <a:normAutofit/>
          </a:bodyPr>
          <a:lstStyle/>
          <a:p>
            <a:pPr algn="just"/>
            <a:r>
              <a:rPr lang="ru-RU" sz="1800" dirty="0" smtClean="0">
                <a:solidFill>
                  <a:srgbClr val="002060"/>
                </a:solidFill>
              </a:rPr>
              <a:t>Настоящий </a:t>
            </a:r>
            <a:r>
              <a:rPr lang="ru-RU" sz="1800" dirty="0" err="1" smtClean="0">
                <a:solidFill>
                  <a:srgbClr val="002060"/>
                </a:solidFill>
              </a:rPr>
              <a:t>многотомник</a:t>
            </a:r>
            <a:r>
              <a:rPr lang="ru-RU" sz="1800" dirty="0" smtClean="0">
                <a:solidFill>
                  <a:srgbClr val="002060"/>
                </a:solidFill>
              </a:rPr>
              <a:t> является первым полным собранием сочинений Николая Степановича Гумилева (1886 - 1921).</a:t>
            </a:r>
          </a:p>
          <a:p>
            <a:pPr algn="just"/>
            <a:r>
              <a:rPr lang="ru-RU" sz="1800" dirty="0" smtClean="0">
                <a:solidFill>
                  <a:srgbClr val="002060"/>
                </a:solidFill>
              </a:rPr>
              <a:t>В том 3 сочинений вошли его стихи и поэмы 1914-1918 годов, вошедшие в книги "Колчан", "К Синей звезде", "Костер" и открывающие период духовной и творческой зрелости поэта. Вместо запланированных десяти, издание вышло в восьми томах.</a:t>
            </a:r>
            <a:endParaRPr lang="ru-RU" sz="1800" dirty="0">
              <a:solidFill>
                <a:srgbClr val="002060"/>
              </a:solidFill>
            </a:endParaRPr>
          </a:p>
        </p:txBody>
      </p:sp>
      <p:pic>
        <p:nvPicPr>
          <p:cNvPr id="5" name="Picture 2" descr="D:\Мои документы\Строева О. М\Строева о.м скан\1 - 0011.jpg"/>
          <p:cNvPicPr>
            <a:picLocks noGrp="1" noChangeAspect="1" noChangeArrowheads="1"/>
          </p:cNvPicPr>
          <p:nvPr>
            <p:ph idx="1"/>
          </p:nvPr>
        </p:nvPicPr>
        <p:blipFill>
          <a:blip r:embed="rId2" cstate="print"/>
          <a:srcRect l="2007" r="32033" b="26397"/>
          <a:stretch>
            <a:fillRect/>
          </a:stretch>
        </p:blipFill>
        <p:spPr bwMode="auto">
          <a:xfrm>
            <a:off x="4578836" y="332656"/>
            <a:ext cx="3017501" cy="4680520"/>
          </a:xfrm>
          <a:prstGeom prst="rect">
            <a:avLst/>
          </a:prstGeom>
          <a:noFill/>
        </p:spPr>
      </p:pic>
      <p:pic>
        <p:nvPicPr>
          <p:cNvPr id="8194" name="Picture 2" descr="D:\Мои документы\Строева О. М\Строева о.м скан\1 - 0013.jpg"/>
          <p:cNvPicPr>
            <a:picLocks noChangeAspect="1" noChangeArrowheads="1"/>
          </p:cNvPicPr>
          <p:nvPr/>
        </p:nvPicPr>
        <p:blipFill>
          <a:blip r:embed="rId3" cstate="print"/>
          <a:srcRect l="30045" t="28750" r="9864" b="3750"/>
          <a:stretch>
            <a:fillRect/>
          </a:stretch>
        </p:blipFill>
        <p:spPr bwMode="auto">
          <a:xfrm>
            <a:off x="6228184" y="2636912"/>
            <a:ext cx="2592288" cy="3888432"/>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3816424" cy="1872208"/>
          </a:xfrm>
        </p:spPr>
        <p:txBody>
          <a:bodyPr>
            <a:noAutofit/>
          </a:bodyPr>
          <a:lstStyle/>
          <a:p>
            <a:pPr algn="just"/>
            <a:r>
              <a:rPr lang="ru-RU" dirty="0" smtClean="0">
                <a:solidFill>
                  <a:srgbClr val="7030A0"/>
                </a:solidFill>
              </a:rPr>
              <a:t>Ш4Р1-5 Гумилев Н.С. Полное</a:t>
            </a:r>
            <a:br>
              <a:rPr lang="ru-RU" dirty="0" smtClean="0">
                <a:solidFill>
                  <a:srgbClr val="7030A0"/>
                </a:solidFill>
              </a:rPr>
            </a:br>
            <a:r>
              <a:rPr lang="ru-RU" dirty="0" smtClean="0">
                <a:solidFill>
                  <a:srgbClr val="7030A0"/>
                </a:solidFill>
              </a:rPr>
              <a:t>    Г94 собрание сочинений в десяти томах. Т.4. Стихотворения. Поэмы. (1918 - 1921) / Н. С. Гумилев. - М. : Воскресенье, 2001. – 397 с.</a:t>
            </a:r>
            <a:endParaRPr lang="ru-RU" dirty="0"/>
          </a:p>
        </p:txBody>
      </p:sp>
      <p:sp>
        <p:nvSpPr>
          <p:cNvPr id="4" name="Текст 3"/>
          <p:cNvSpPr>
            <a:spLocks noGrp="1"/>
          </p:cNvSpPr>
          <p:nvPr>
            <p:ph type="body" sz="half" idx="2"/>
          </p:nvPr>
        </p:nvSpPr>
        <p:spPr>
          <a:xfrm>
            <a:off x="395536" y="2132856"/>
            <a:ext cx="3456384" cy="4725144"/>
          </a:xfrm>
        </p:spPr>
        <p:txBody>
          <a:bodyPr/>
          <a:lstStyle/>
          <a:p>
            <a:pPr algn="just"/>
            <a:r>
              <a:rPr lang="ru-RU" sz="1800" dirty="0" smtClean="0">
                <a:solidFill>
                  <a:srgbClr val="002060"/>
                </a:solidFill>
              </a:rPr>
              <a:t>Настоящий </a:t>
            </a:r>
            <a:r>
              <a:rPr lang="ru-RU" sz="1800" dirty="0" err="1" smtClean="0">
                <a:solidFill>
                  <a:srgbClr val="002060"/>
                </a:solidFill>
              </a:rPr>
              <a:t>многотомник</a:t>
            </a:r>
            <a:r>
              <a:rPr lang="ru-RU" sz="1800" dirty="0" smtClean="0">
                <a:solidFill>
                  <a:srgbClr val="002060"/>
                </a:solidFill>
              </a:rPr>
              <a:t> является первым полным собранием сочинений Николая Степановича Гумилева (1886 - 1921). В том 4 вошли стихотворные произведения выдающегося поэта XX века из книг "Шатер" и "Огненный столп", а также стихи, ранее не публиковавшиеся. </a:t>
            </a:r>
          </a:p>
          <a:p>
            <a:pPr algn="just"/>
            <a:r>
              <a:rPr lang="ru-RU" sz="1800" dirty="0" smtClean="0">
                <a:solidFill>
                  <a:srgbClr val="002060"/>
                </a:solidFill>
              </a:rPr>
              <a:t>Вместо запланированных десяти, издание вышло в восьми томах.</a:t>
            </a:r>
          </a:p>
          <a:p>
            <a:endParaRPr lang="ru-RU" dirty="0"/>
          </a:p>
        </p:txBody>
      </p:sp>
      <p:pic>
        <p:nvPicPr>
          <p:cNvPr id="5" name="Picture 2" descr="D:\Мои документы\Строева О. М\Строева о.м скан\1 - 0011.jpg"/>
          <p:cNvPicPr>
            <a:picLocks noGrp="1" noChangeAspect="1" noChangeArrowheads="1"/>
          </p:cNvPicPr>
          <p:nvPr>
            <p:ph idx="1"/>
          </p:nvPr>
        </p:nvPicPr>
        <p:blipFill>
          <a:blip r:embed="rId2" cstate="print"/>
          <a:srcRect l="2007" r="32033" b="26397"/>
          <a:stretch>
            <a:fillRect/>
          </a:stretch>
        </p:blipFill>
        <p:spPr bwMode="auto">
          <a:xfrm>
            <a:off x="4788024" y="404663"/>
            <a:ext cx="3888399" cy="6031391"/>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3888432" cy="1656184"/>
          </a:xfrm>
        </p:spPr>
        <p:txBody>
          <a:bodyPr>
            <a:normAutofit/>
          </a:bodyPr>
          <a:lstStyle/>
          <a:p>
            <a:pPr algn="just"/>
            <a:r>
              <a:rPr lang="ru-RU" dirty="0" smtClean="0">
                <a:solidFill>
                  <a:srgbClr val="7030A0"/>
                </a:solidFill>
              </a:rPr>
              <a:t>Ш4Р1-5 Гумилев Н.С. Полное</a:t>
            </a:r>
            <a:br>
              <a:rPr lang="ru-RU" dirty="0" smtClean="0">
                <a:solidFill>
                  <a:srgbClr val="7030A0"/>
                </a:solidFill>
              </a:rPr>
            </a:br>
            <a:r>
              <a:rPr lang="ru-RU" dirty="0" smtClean="0">
                <a:solidFill>
                  <a:srgbClr val="7030A0"/>
                </a:solidFill>
              </a:rPr>
              <a:t>    Г94 собрание сочинений в десяти томах. Т.5. Драматургия. (1911 - 1921) / Н. С. Гумилев. - М. : Воскресенье, 2004. – 520 с.</a:t>
            </a:r>
            <a:endParaRPr lang="ru-RU" dirty="0"/>
          </a:p>
        </p:txBody>
      </p:sp>
      <p:sp>
        <p:nvSpPr>
          <p:cNvPr id="4" name="Текст 3"/>
          <p:cNvSpPr>
            <a:spLocks noGrp="1"/>
          </p:cNvSpPr>
          <p:nvPr>
            <p:ph type="body" sz="half" idx="2"/>
          </p:nvPr>
        </p:nvSpPr>
        <p:spPr>
          <a:xfrm>
            <a:off x="395536" y="1772816"/>
            <a:ext cx="3456384" cy="5085184"/>
          </a:xfrm>
        </p:spPr>
        <p:txBody>
          <a:bodyPr>
            <a:normAutofit/>
          </a:bodyPr>
          <a:lstStyle/>
          <a:p>
            <a:pPr algn="just"/>
            <a:r>
              <a:rPr lang="ru-RU" sz="1800" dirty="0" smtClean="0">
                <a:solidFill>
                  <a:srgbClr val="002060"/>
                </a:solidFill>
              </a:rPr>
              <a:t>Настоящий </a:t>
            </a:r>
            <a:r>
              <a:rPr lang="ru-RU" sz="1800" dirty="0" err="1" smtClean="0">
                <a:solidFill>
                  <a:srgbClr val="002060"/>
                </a:solidFill>
              </a:rPr>
              <a:t>многотомник</a:t>
            </a:r>
            <a:r>
              <a:rPr lang="ru-RU" sz="1800" dirty="0" smtClean="0">
                <a:solidFill>
                  <a:srgbClr val="002060"/>
                </a:solidFill>
              </a:rPr>
              <a:t> является первым полным собранием сочинений Николая Степановича Гумилева (1886 - 1921).</a:t>
            </a:r>
          </a:p>
          <a:p>
            <a:pPr algn="just"/>
            <a:r>
              <a:rPr lang="ru-RU" sz="1800" dirty="0" smtClean="0">
                <a:solidFill>
                  <a:srgbClr val="002060"/>
                </a:solidFill>
              </a:rPr>
              <a:t>В пятом томе Собрания сочинений публикуется все его драматические произведения, а также другие сохранившиеся редакции и варианты пьес выдающегося русского драматурга-новатора.</a:t>
            </a:r>
          </a:p>
          <a:p>
            <a:pPr algn="just"/>
            <a:r>
              <a:rPr lang="ru-RU" sz="1800" dirty="0" smtClean="0">
                <a:solidFill>
                  <a:srgbClr val="002060"/>
                </a:solidFill>
              </a:rPr>
              <a:t>Вместо запланированных десяти, издание вышло в восьми томах.</a:t>
            </a:r>
          </a:p>
          <a:p>
            <a:endParaRPr lang="ru-RU" dirty="0"/>
          </a:p>
        </p:txBody>
      </p:sp>
      <p:pic>
        <p:nvPicPr>
          <p:cNvPr id="5" name="Picture 2" descr="D:\Мои документы\Строева О. М\Строева о.м скан\1 - 0011.jpg"/>
          <p:cNvPicPr>
            <a:picLocks noGrp="1" noChangeAspect="1" noChangeArrowheads="1"/>
          </p:cNvPicPr>
          <p:nvPr>
            <p:ph idx="1"/>
          </p:nvPr>
        </p:nvPicPr>
        <p:blipFill>
          <a:blip r:embed="rId2" cstate="print"/>
          <a:srcRect l="2007" r="32033" b="26397"/>
          <a:stretch>
            <a:fillRect/>
          </a:stretch>
        </p:blipFill>
        <p:spPr bwMode="auto">
          <a:xfrm>
            <a:off x="4788024" y="516357"/>
            <a:ext cx="3806694" cy="5904655"/>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093296"/>
            <a:ext cx="9144000" cy="648072"/>
          </a:xfrm>
        </p:spPr>
        <p:txBody>
          <a:bodyPr>
            <a:noAutofit/>
          </a:bodyPr>
          <a:lstStyle/>
          <a:p>
            <a:pPr algn="ctr"/>
            <a:r>
              <a:rPr lang="ru-RU" sz="2800" b="0" dirty="0">
                <a:solidFill>
                  <a:srgbClr val="7030A0"/>
                </a:solidFill>
                <a:effectLst>
                  <a:outerShdw blurRad="38100" dist="38100" dir="2700000" algn="tl">
                    <a:srgbClr val="000000">
                      <a:alpha val="43137"/>
                    </a:srgbClr>
                  </a:outerShdw>
                </a:effectLst>
                <a:latin typeface="Bookman Old Style" panose="02050604050505020204" pitchFamily="18" charset="0"/>
              </a:rPr>
              <a:t>Детские рисунки Николая Гумилёва.</a:t>
            </a:r>
          </a:p>
        </p:txBody>
      </p:sp>
      <p:sp>
        <p:nvSpPr>
          <p:cNvPr id="4" name="Текст 3"/>
          <p:cNvSpPr>
            <a:spLocks noGrp="1"/>
          </p:cNvSpPr>
          <p:nvPr>
            <p:ph type="body" sz="half" idx="2"/>
          </p:nvPr>
        </p:nvSpPr>
        <p:spPr>
          <a:xfrm>
            <a:off x="0" y="0"/>
            <a:ext cx="9144000" cy="3284984"/>
          </a:xfrm>
        </p:spPr>
        <p:txBody>
          <a:bodyPr>
            <a:noAutofit/>
          </a:bodyPr>
          <a:lstStyle/>
          <a:p>
            <a:pPr algn="ctr"/>
            <a:r>
              <a:rPr lang="ru-RU" sz="2700" dirty="0">
                <a:solidFill>
                  <a:srgbClr val="002060"/>
                </a:solidFill>
                <a:latin typeface="Bookman Old Style" panose="02050604050505020204" pitchFamily="18" charset="0"/>
              </a:rPr>
              <a:t>В </a:t>
            </a:r>
            <a:r>
              <a:rPr lang="ru-RU" sz="2700" dirty="0" err="1">
                <a:solidFill>
                  <a:srgbClr val="002060"/>
                </a:solidFill>
                <a:latin typeface="Bookman Old Style" panose="02050604050505020204" pitchFamily="18" charset="0"/>
              </a:rPr>
              <a:t>Царскосельскую</a:t>
            </a:r>
            <a:r>
              <a:rPr lang="ru-RU" sz="2700" dirty="0">
                <a:solidFill>
                  <a:srgbClr val="002060"/>
                </a:solidFill>
                <a:latin typeface="Bookman Old Style" panose="02050604050505020204" pitchFamily="18" charset="0"/>
              </a:rPr>
              <a:t> гимназию он поступил осенью 1894 года, однако, проучившись лишь несколько месяцев, из-за болезни перешёл на домашнее обучение.</a:t>
            </a:r>
            <a:br>
              <a:rPr lang="ru-RU" sz="2700" dirty="0">
                <a:solidFill>
                  <a:srgbClr val="002060"/>
                </a:solidFill>
                <a:latin typeface="Bookman Old Style" panose="02050604050505020204" pitchFamily="18" charset="0"/>
              </a:rPr>
            </a:br>
            <a:r>
              <a:rPr lang="ru-RU" sz="2700" dirty="0">
                <a:solidFill>
                  <a:srgbClr val="002060"/>
                </a:solidFill>
                <a:latin typeface="Bookman Old Style" panose="02050604050505020204" pitchFamily="18" charset="0"/>
              </a:rPr>
              <a:t>Осенью 1895 года Гумилёвы переехали из Царского Села в Петербург и в следующем году Николай Гумилёв стал учиться в гимназии Гуревича.</a:t>
            </a:r>
            <a:endParaRPr lang="ru-RU" sz="2700" dirty="0"/>
          </a:p>
        </p:txBody>
      </p:sp>
      <p:pic>
        <p:nvPicPr>
          <p:cNvPr id="5" name="Picture 2" descr="http://maxpark.com/static/u/article_image/14/04/27/tmpQY9Ysg.jpeg"/>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l="1594" t="2222" r="1298" b="2338"/>
          <a:stretch/>
        </p:blipFill>
        <p:spPr bwMode="auto">
          <a:xfrm>
            <a:off x="2051720" y="3429000"/>
            <a:ext cx="5040560" cy="2748935"/>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03985006"/>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4032448" cy="1872208"/>
          </a:xfrm>
        </p:spPr>
        <p:txBody>
          <a:bodyPr>
            <a:noAutofit/>
          </a:bodyPr>
          <a:lstStyle/>
          <a:p>
            <a:pPr algn="just"/>
            <a:r>
              <a:rPr lang="ru-RU" dirty="0" smtClean="0">
                <a:solidFill>
                  <a:srgbClr val="7030A0"/>
                </a:solidFill>
              </a:rPr>
              <a:t>Ш4Р1-5 Гумилев Н.С. Полное</a:t>
            </a:r>
            <a:br>
              <a:rPr lang="ru-RU" dirty="0" smtClean="0">
                <a:solidFill>
                  <a:srgbClr val="7030A0"/>
                </a:solidFill>
              </a:rPr>
            </a:br>
            <a:r>
              <a:rPr lang="ru-RU" dirty="0" smtClean="0">
                <a:solidFill>
                  <a:srgbClr val="7030A0"/>
                </a:solidFill>
              </a:rPr>
              <a:t>    Г94 собрание сочинений в десяти томах. Т.6. Художественная проза. (1907 - 1918) / Н. С. Гумилев. - М. : Воскресенье, 2005. – 544 с.</a:t>
            </a:r>
            <a:endParaRPr lang="ru-RU" dirty="0"/>
          </a:p>
        </p:txBody>
      </p:sp>
      <p:sp>
        <p:nvSpPr>
          <p:cNvPr id="4" name="Текст 3"/>
          <p:cNvSpPr>
            <a:spLocks noGrp="1"/>
          </p:cNvSpPr>
          <p:nvPr>
            <p:ph type="body" sz="half" idx="2"/>
          </p:nvPr>
        </p:nvSpPr>
        <p:spPr>
          <a:xfrm>
            <a:off x="323528" y="1988840"/>
            <a:ext cx="3744416" cy="4869160"/>
          </a:xfrm>
        </p:spPr>
        <p:txBody>
          <a:bodyPr>
            <a:normAutofit/>
          </a:bodyPr>
          <a:lstStyle/>
          <a:p>
            <a:pPr algn="just"/>
            <a:r>
              <a:rPr lang="ru-RU" sz="1800" dirty="0" smtClean="0">
                <a:solidFill>
                  <a:srgbClr val="002060"/>
                </a:solidFill>
              </a:rPr>
              <a:t>Настоящий </a:t>
            </a:r>
            <a:r>
              <a:rPr lang="ru-RU" sz="1800" dirty="0" err="1" smtClean="0">
                <a:solidFill>
                  <a:srgbClr val="002060"/>
                </a:solidFill>
              </a:rPr>
              <a:t>многотомник</a:t>
            </a:r>
            <a:r>
              <a:rPr lang="ru-RU" sz="1800" dirty="0" smtClean="0">
                <a:solidFill>
                  <a:srgbClr val="002060"/>
                </a:solidFill>
              </a:rPr>
              <a:t> является первым полным собранием сочинений Николая Степановича Гумилева (1886 - 1921).</a:t>
            </a:r>
          </a:p>
          <a:p>
            <a:pPr algn="just"/>
            <a:r>
              <a:rPr lang="ru-RU" sz="1800" dirty="0" smtClean="0">
                <a:solidFill>
                  <a:srgbClr val="002060"/>
                </a:solidFill>
              </a:rPr>
              <a:t>В шестом томе Собрания сочинений Николая Степановича Гумилева собрана его художественная проза, воскрешающая в русской словесности XX века пушкинские традиции «прозы поэта». Повесть «Веселые братья» впервые публикуется в авторской сюжетной версии. В томе помещены также новонайденные неизвестные стихотворения Н.С.Гумилева, не вошедшие в III и IV тома.</a:t>
            </a:r>
            <a:endParaRPr lang="ru-RU" sz="1800" dirty="0">
              <a:solidFill>
                <a:srgbClr val="002060"/>
              </a:solidFill>
            </a:endParaRPr>
          </a:p>
        </p:txBody>
      </p:sp>
      <p:pic>
        <p:nvPicPr>
          <p:cNvPr id="5" name="Picture 2" descr="D:\Мои документы\Строева О. М\Строева о.м скан\1 - 0011.jpg"/>
          <p:cNvPicPr>
            <a:picLocks noGrp="1" noChangeAspect="1" noChangeArrowheads="1"/>
          </p:cNvPicPr>
          <p:nvPr>
            <p:ph idx="1"/>
          </p:nvPr>
        </p:nvPicPr>
        <p:blipFill>
          <a:blip r:embed="rId2" cstate="print"/>
          <a:srcRect l="2007" r="32033" b="26397"/>
          <a:stretch>
            <a:fillRect/>
          </a:stretch>
        </p:blipFill>
        <p:spPr bwMode="auto">
          <a:xfrm>
            <a:off x="4716016" y="476671"/>
            <a:ext cx="3816424" cy="5919749"/>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4176464" cy="1872208"/>
          </a:xfrm>
        </p:spPr>
        <p:txBody>
          <a:bodyPr>
            <a:noAutofit/>
          </a:bodyPr>
          <a:lstStyle/>
          <a:p>
            <a:pPr algn="just"/>
            <a:r>
              <a:rPr lang="ru-RU" dirty="0" smtClean="0">
                <a:solidFill>
                  <a:srgbClr val="7030A0"/>
                </a:solidFill>
              </a:rPr>
              <a:t>Ш4Р1-5 Гумилев Н.С. Полное</a:t>
            </a:r>
            <a:br>
              <a:rPr lang="ru-RU" dirty="0" smtClean="0">
                <a:solidFill>
                  <a:srgbClr val="7030A0"/>
                </a:solidFill>
              </a:rPr>
            </a:br>
            <a:r>
              <a:rPr lang="ru-RU" dirty="0" smtClean="0">
                <a:solidFill>
                  <a:srgbClr val="7030A0"/>
                </a:solidFill>
              </a:rPr>
              <a:t>   Г94 собрание сочинений в десяти томах. Т.7. Статьи о литературе и искусстве. Обзоры. Рецензии. (1907 - 1918) / Н. С. Гумилев. - М. : Воскресенье, 2006. – 554 с.</a:t>
            </a:r>
            <a:endParaRPr lang="ru-RU" dirty="0"/>
          </a:p>
        </p:txBody>
      </p:sp>
      <p:sp>
        <p:nvSpPr>
          <p:cNvPr id="4" name="Текст 3"/>
          <p:cNvSpPr>
            <a:spLocks noGrp="1"/>
          </p:cNvSpPr>
          <p:nvPr>
            <p:ph type="body" sz="half" idx="2"/>
          </p:nvPr>
        </p:nvSpPr>
        <p:spPr>
          <a:xfrm>
            <a:off x="251520" y="1916832"/>
            <a:ext cx="3888432" cy="4941168"/>
          </a:xfrm>
        </p:spPr>
        <p:txBody>
          <a:bodyPr>
            <a:normAutofit/>
          </a:bodyPr>
          <a:lstStyle/>
          <a:p>
            <a:pPr algn="just"/>
            <a:r>
              <a:rPr lang="ru-RU" sz="1800" dirty="0" smtClean="0">
                <a:solidFill>
                  <a:srgbClr val="002060"/>
                </a:solidFill>
              </a:rPr>
              <a:t>Настоящий </a:t>
            </a:r>
            <a:r>
              <a:rPr lang="ru-RU" sz="1800" dirty="0" err="1" smtClean="0">
                <a:solidFill>
                  <a:srgbClr val="002060"/>
                </a:solidFill>
              </a:rPr>
              <a:t>многотомник</a:t>
            </a:r>
            <a:r>
              <a:rPr lang="ru-RU" sz="1800" dirty="0" smtClean="0">
                <a:solidFill>
                  <a:srgbClr val="002060"/>
                </a:solidFill>
              </a:rPr>
              <a:t> является первым полным собранием сочинений Николая Степановича Гумилева (1886 - 1921).</a:t>
            </a:r>
          </a:p>
          <a:p>
            <a:pPr algn="just"/>
            <a:r>
              <a:rPr lang="ru-RU" sz="1800" dirty="0" smtClean="0">
                <a:solidFill>
                  <a:srgbClr val="002060"/>
                </a:solidFill>
              </a:rPr>
              <a:t>В седьмом томе Собрания сочинений Николая Степановича Гумилева собраны все известные на настоящий момент литературно-критические работы поэта, в том числе — великие шедевры отечественной критики, составившие знаменитый посмертный сборник «Письма о русской поэзии». Вместо запланированных десяти, издание вышло в восьми томах.</a:t>
            </a:r>
          </a:p>
          <a:p>
            <a:pPr algn="just"/>
            <a:r>
              <a:rPr lang="ru-RU" sz="1800" dirty="0" smtClean="0">
                <a:solidFill>
                  <a:srgbClr val="002060"/>
                </a:solidFill>
              </a:rPr>
              <a:t>Вместо запланированных десяти, издание вышло в восьми томах.</a:t>
            </a:r>
          </a:p>
        </p:txBody>
      </p:sp>
      <p:pic>
        <p:nvPicPr>
          <p:cNvPr id="5" name="Picture 2" descr="D:\Мои документы\Строева О. М\Строева о.м скан\1 - 0011.jpg"/>
          <p:cNvPicPr>
            <a:picLocks noGrp="1" noChangeAspect="1" noChangeArrowheads="1"/>
          </p:cNvPicPr>
          <p:nvPr>
            <p:ph idx="1"/>
          </p:nvPr>
        </p:nvPicPr>
        <p:blipFill>
          <a:blip r:embed="rId2" cstate="print"/>
          <a:srcRect l="2007" r="32033" b="26397"/>
          <a:stretch>
            <a:fillRect/>
          </a:stretch>
        </p:blipFill>
        <p:spPr bwMode="auto">
          <a:xfrm>
            <a:off x="4716016" y="476672"/>
            <a:ext cx="3760271" cy="583264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16632"/>
            <a:ext cx="3744416" cy="1728192"/>
          </a:xfrm>
        </p:spPr>
        <p:txBody>
          <a:bodyPr>
            <a:normAutofit/>
          </a:bodyPr>
          <a:lstStyle/>
          <a:p>
            <a:pPr algn="just"/>
            <a:r>
              <a:rPr lang="ru-RU" dirty="0" smtClean="0">
                <a:solidFill>
                  <a:srgbClr val="7030A0"/>
                </a:solidFill>
              </a:rPr>
              <a:t>Ш4Р1-5 Гумилев Н.С. Полное</a:t>
            </a:r>
            <a:br>
              <a:rPr lang="ru-RU" dirty="0" smtClean="0">
                <a:solidFill>
                  <a:srgbClr val="7030A0"/>
                </a:solidFill>
              </a:rPr>
            </a:br>
            <a:r>
              <a:rPr lang="ru-RU" dirty="0" smtClean="0">
                <a:solidFill>
                  <a:srgbClr val="7030A0"/>
                </a:solidFill>
              </a:rPr>
              <a:t>   Г94 собрание сочинений в десяти томах. Т.8. Письма. (1907 - 1918) / Н. С. Гумилев. - М. : Воскресенье, 2007. – 640 с.</a:t>
            </a:r>
            <a:endParaRPr lang="ru-RU" dirty="0"/>
          </a:p>
        </p:txBody>
      </p:sp>
      <p:sp>
        <p:nvSpPr>
          <p:cNvPr id="4" name="Текст 3"/>
          <p:cNvSpPr>
            <a:spLocks noGrp="1"/>
          </p:cNvSpPr>
          <p:nvPr>
            <p:ph type="body" sz="half" idx="2"/>
          </p:nvPr>
        </p:nvSpPr>
        <p:spPr>
          <a:xfrm>
            <a:off x="323528" y="1988840"/>
            <a:ext cx="3384376" cy="4869160"/>
          </a:xfrm>
        </p:spPr>
        <p:txBody>
          <a:bodyPr>
            <a:normAutofit/>
          </a:bodyPr>
          <a:lstStyle/>
          <a:p>
            <a:pPr algn="just"/>
            <a:r>
              <a:rPr lang="ru-RU" sz="1800" dirty="0" smtClean="0">
                <a:solidFill>
                  <a:srgbClr val="002060"/>
                </a:solidFill>
              </a:rPr>
              <a:t>Настоящий </a:t>
            </a:r>
            <a:r>
              <a:rPr lang="ru-RU" sz="1800" dirty="0" err="1" smtClean="0">
                <a:solidFill>
                  <a:srgbClr val="002060"/>
                </a:solidFill>
              </a:rPr>
              <a:t>многотомник</a:t>
            </a:r>
            <a:r>
              <a:rPr lang="ru-RU" sz="1800" dirty="0" smtClean="0">
                <a:solidFill>
                  <a:srgbClr val="002060"/>
                </a:solidFill>
              </a:rPr>
              <a:t> является первым полным собранием сочинений Николая Степановича Гумилева (1886 - 1921).</a:t>
            </a:r>
          </a:p>
          <a:p>
            <a:pPr algn="just"/>
            <a:r>
              <a:rPr lang="ru-RU" sz="1800" dirty="0" smtClean="0">
                <a:solidFill>
                  <a:srgbClr val="002060"/>
                </a:solidFill>
              </a:rPr>
              <a:t>Восьмой том Собрания сочинений Николая Степановича Гумилева представляет полный свод известного на настоящий момент эпистолярного наследия поэта; многие из писем публикуются впервые.</a:t>
            </a:r>
          </a:p>
          <a:p>
            <a:pPr algn="just"/>
            <a:r>
              <a:rPr lang="ru-RU" sz="1800" dirty="0" smtClean="0">
                <a:solidFill>
                  <a:srgbClr val="002060"/>
                </a:solidFill>
              </a:rPr>
              <a:t>Вместо запланированных десяти, издание вышло в восьми томах.</a:t>
            </a:r>
          </a:p>
        </p:txBody>
      </p:sp>
      <p:pic>
        <p:nvPicPr>
          <p:cNvPr id="5" name="Picture 2" descr="D:\Мои документы\Строева О. М\Строева о.м скан\1 - 0011.jpg"/>
          <p:cNvPicPr>
            <a:picLocks noGrp="1" noChangeAspect="1" noChangeArrowheads="1"/>
          </p:cNvPicPr>
          <p:nvPr>
            <p:ph idx="1"/>
          </p:nvPr>
        </p:nvPicPr>
        <p:blipFill>
          <a:blip r:embed="rId2" cstate="print"/>
          <a:srcRect l="2007" r="32033" b="26397"/>
          <a:stretch>
            <a:fillRect/>
          </a:stretch>
        </p:blipFill>
        <p:spPr bwMode="auto">
          <a:xfrm>
            <a:off x="4716016" y="476672"/>
            <a:ext cx="3760271" cy="5832648"/>
          </a:xfrm>
          <a:prstGeom prst="rect">
            <a:avLst/>
          </a:prstGeom>
          <a:noFill/>
        </p:spPr>
      </p:pic>
    </p:spTree>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91881" y="0"/>
            <a:ext cx="5644830" cy="6858000"/>
          </a:xfrm>
        </p:spPr>
        <p:txBody>
          <a:bodyPr>
            <a:normAutofit fontScale="90000"/>
          </a:bodyPr>
          <a:lstStyle/>
          <a:p>
            <a:r>
              <a:rPr lang="ru-RU" sz="5000" dirty="0">
                <a:solidFill>
                  <a:srgbClr val="7030A0"/>
                </a:solidFill>
                <a:effectLst>
                  <a:outerShdw blurRad="38100" dist="38100" dir="2700000" algn="tl">
                    <a:srgbClr val="000000">
                      <a:alpha val="43137"/>
                    </a:srgbClr>
                  </a:outerShdw>
                </a:effectLst>
                <a:latin typeface="Gabriola" panose="04040605051002020D02" pitchFamily="82" charset="0"/>
              </a:rPr>
              <a:t>Еще не раз Вы вспомните меня</a:t>
            </a:r>
            <a:br>
              <a:rPr lang="ru-RU" sz="5000" dirty="0">
                <a:solidFill>
                  <a:srgbClr val="7030A0"/>
                </a:solidFill>
                <a:effectLst>
                  <a:outerShdw blurRad="38100" dist="38100" dir="2700000" algn="tl">
                    <a:srgbClr val="000000">
                      <a:alpha val="43137"/>
                    </a:srgbClr>
                  </a:outerShdw>
                </a:effectLst>
                <a:latin typeface="Gabriola" panose="04040605051002020D02" pitchFamily="82" charset="0"/>
              </a:rPr>
            </a:br>
            <a:r>
              <a:rPr lang="ru-RU" sz="5000" dirty="0">
                <a:solidFill>
                  <a:srgbClr val="7030A0"/>
                </a:solidFill>
                <a:effectLst>
                  <a:outerShdw blurRad="38100" dist="38100" dir="2700000" algn="tl">
                    <a:srgbClr val="000000">
                      <a:alpha val="43137"/>
                    </a:srgbClr>
                  </a:outerShdw>
                </a:effectLst>
                <a:latin typeface="Gabriola" panose="04040605051002020D02" pitchFamily="82" charset="0"/>
              </a:rPr>
              <a:t>И весь мой мир, волнующий и </a:t>
            </a:r>
            <a:r>
              <a:rPr lang="ru-RU" sz="5000" dirty="0" smtClean="0">
                <a:solidFill>
                  <a:srgbClr val="7030A0"/>
                </a:solidFill>
                <a:effectLst>
                  <a:outerShdw blurRad="38100" dist="38100" dir="2700000" algn="tl">
                    <a:srgbClr val="000000">
                      <a:alpha val="43137"/>
                    </a:srgbClr>
                  </a:outerShdw>
                </a:effectLst>
                <a:latin typeface="Gabriola" panose="04040605051002020D02" pitchFamily="82" charset="0"/>
              </a:rPr>
              <a:t>странный…</a:t>
            </a:r>
            <a:br>
              <a:rPr lang="ru-RU" sz="5000" dirty="0" smtClean="0">
                <a:solidFill>
                  <a:srgbClr val="7030A0"/>
                </a:solidFill>
                <a:effectLst>
                  <a:outerShdw blurRad="38100" dist="38100" dir="2700000" algn="tl">
                    <a:srgbClr val="000000">
                      <a:alpha val="43137"/>
                    </a:srgbClr>
                  </a:outerShdw>
                </a:effectLst>
                <a:latin typeface="Gabriola" panose="04040605051002020D02" pitchFamily="82" charset="0"/>
              </a:rPr>
            </a:br>
            <a:r>
              <a:rPr lang="ru-RU" sz="5000" dirty="0" smtClean="0">
                <a:solidFill>
                  <a:srgbClr val="7030A0"/>
                </a:solidFill>
                <a:effectLst>
                  <a:outerShdw blurRad="38100" dist="38100" dir="2700000" algn="tl">
                    <a:srgbClr val="000000">
                      <a:alpha val="43137"/>
                    </a:srgbClr>
                  </a:outerShdw>
                </a:effectLst>
                <a:latin typeface="Gabriola" panose="04040605051002020D02" pitchFamily="82" charset="0"/>
              </a:rPr>
              <a:t/>
            </a:r>
            <a:br>
              <a:rPr lang="ru-RU" sz="5000" dirty="0" smtClean="0">
                <a:solidFill>
                  <a:srgbClr val="7030A0"/>
                </a:solidFill>
                <a:effectLst>
                  <a:outerShdw blurRad="38100" dist="38100" dir="2700000" algn="tl">
                    <a:srgbClr val="000000">
                      <a:alpha val="43137"/>
                    </a:srgbClr>
                  </a:outerShdw>
                </a:effectLst>
                <a:latin typeface="Gabriola" panose="04040605051002020D02" pitchFamily="82" charset="0"/>
              </a:rPr>
            </a:br>
            <a:r>
              <a:rPr lang="ru-RU" sz="5000" dirty="0">
                <a:solidFill>
                  <a:srgbClr val="7030A0"/>
                </a:solidFill>
                <a:effectLst>
                  <a:outerShdw blurRad="38100" dist="38100" dir="2700000" algn="tl">
                    <a:srgbClr val="000000">
                      <a:alpha val="43137"/>
                    </a:srgbClr>
                  </a:outerShdw>
                </a:effectLst>
                <a:latin typeface="Gabriola" panose="04040605051002020D02" pitchFamily="82" charset="0"/>
              </a:rPr>
              <a:t/>
            </a:r>
            <a:br>
              <a:rPr lang="ru-RU" sz="5000" dirty="0">
                <a:solidFill>
                  <a:srgbClr val="7030A0"/>
                </a:solidFill>
                <a:effectLst>
                  <a:outerShdw blurRad="38100" dist="38100" dir="2700000" algn="tl">
                    <a:srgbClr val="000000">
                      <a:alpha val="43137"/>
                    </a:srgbClr>
                  </a:outerShdw>
                </a:effectLst>
                <a:latin typeface="Gabriola" panose="04040605051002020D02" pitchFamily="82" charset="0"/>
              </a:rPr>
            </a:br>
            <a:r>
              <a:rPr lang="ru-RU" sz="5000" dirty="0" smtClean="0">
                <a:solidFill>
                  <a:srgbClr val="7030A0"/>
                </a:solidFill>
                <a:effectLst>
                  <a:outerShdw blurRad="38100" dist="38100" dir="2700000" algn="tl">
                    <a:srgbClr val="000000">
                      <a:alpha val="43137"/>
                    </a:srgbClr>
                  </a:outerShdw>
                </a:effectLst>
                <a:latin typeface="Gabriola" panose="04040605051002020D02" pitchFamily="82" charset="0"/>
              </a:rPr>
              <a:t>           Н. С. Гумилёв</a:t>
            </a:r>
            <a:endParaRPr lang="ru-RU" sz="5000" dirty="0">
              <a:solidFill>
                <a:srgbClr val="7030A0"/>
              </a:solidFill>
              <a:effectLst>
                <a:outerShdw blurRad="38100" dist="38100" dir="2700000" algn="tl">
                  <a:srgbClr val="000000">
                    <a:alpha val="43137"/>
                  </a:srgbClr>
                </a:outerShdw>
              </a:effectLst>
              <a:latin typeface="Gabriola" panose="04040605051002020D02" pitchFamily="82" charset="0"/>
            </a:endParaRPr>
          </a:p>
        </p:txBody>
      </p:sp>
      <p:pic>
        <p:nvPicPr>
          <p:cNvPr id="8194"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614" y="1052736"/>
            <a:ext cx="3829305" cy="4868688"/>
          </a:xfrm>
          <a:prstGeom prst="rect">
            <a:avLst/>
          </a:prstGeom>
          <a:noFill/>
          <a:ln>
            <a:noFill/>
          </a:ln>
          <a:effectLst>
            <a:softEdge rad="6350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057850529"/>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11960" y="0"/>
            <a:ext cx="4932040" cy="6858000"/>
          </a:xfrm>
        </p:spPr>
        <p:txBody>
          <a:bodyPr>
            <a:noAutofit/>
          </a:bodyPr>
          <a:lstStyle/>
          <a:p>
            <a:r>
              <a:rPr lang="ru-RU" sz="2800" dirty="0" smtClean="0">
                <a:solidFill>
                  <a:srgbClr val="002060"/>
                </a:solidFill>
                <a:latin typeface="Bookman Old Style" panose="02050604050505020204" pitchFamily="18" charset="0"/>
              </a:rPr>
              <a:t>В </a:t>
            </a:r>
            <a:r>
              <a:rPr lang="ru-RU" sz="2800" dirty="0">
                <a:solidFill>
                  <a:srgbClr val="002060"/>
                </a:solidFill>
                <a:latin typeface="Bookman Old Style" panose="02050604050505020204" pitchFamily="18" charset="0"/>
              </a:rPr>
              <a:t>1900 году у старшего брата Дмитрия </a:t>
            </a:r>
            <a:r>
              <a:rPr lang="ru-RU" sz="2800" dirty="0" smtClean="0">
                <a:solidFill>
                  <a:srgbClr val="002060"/>
                </a:solidFill>
                <a:latin typeface="Bookman Old Style" panose="02050604050505020204" pitchFamily="18" charset="0"/>
              </a:rPr>
              <a:t>обнаружился </a:t>
            </a:r>
            <a:r>
              <a:rPr lang="ru-RU" sz="2800" dirty="0">
                <a:solidFill>
                  <a:srgbClr val="002060"/>
                </a:solidFill>
                <a:latin typeface="Bookman Old Style" panose="02050604050505020204" pitchFamily="18" charset="0"/>
              </a:rPr>
              <a:t>туберкулез, и Гумилёвы уехали на Кавказ, в </a:t>
            </a:r>
            <a:r>
              <a:rPr lang="ru-RU" sz="2800" dirty="0" smtClean="0">
                <a:solidFill>
                  <a:srgbClr val="002060"/>
                </a:solidFill>
                <a:latin typeface="Bookman Old Style" panose="02050604050505020204" pitchFamily="18" charset="0"/>
              </a:rPr>
              <a:t>Тифлис. </a:t>
            </a:r>
            <a:r>
              <a:rPr lang="ru-RU" sz="2800" dirty="0">
                <a:solidFill>
                  <a:srgbClr val="002060"/>
                </a:solidFill>
                <a:latin typeface="Bookman Old Style" panose="02050604050505020204" pitchFamily="18" charset="0"/>
              </a:rPr>
              <a:t>В связи с переездом, Николай поступил второй раз в IV класс, </a:t>
            </a:r>
            <a:r>
              <a:rPr lang="ru-RU" sz="2800" dirty="0" smtClean="0">
                <a:solidFill>
                  <a:srgbClr val="002060"/>
                </a:solidFill>
                <a:latin typeface="Bookman Old Style" panose="02050604050505020204" pitchFamily="18" charset="0"/>
              </a:rPr>
              <a:t>в Тифлисскую мужскую гимназию. </a:t>
            </a:r>
            <a:r>
              <a:rPr lang="ru-RU" sz="2800" dirty="0">
                <a:solidFill>
                  <a:srgbClr val="002060"/>
                </a:solidFill>
                <a:latin typeface="Bookman Old Style" panose="02050604050505020204" pitchFamily="18" charset="0"/>
              </a:rPr>
              <a:t>Здесь в «Тифлисском листке» 1902 года впервые было опубликовано стихотворение Н. Гумилёва «Я в лес бежал из городов…»</a:t>
            </a:r>
          </a:p>
        </p:txBody>
      </p:sp>
      <p:pic>
        <p:nvPicPr>
          <p:cNvPr id="1028"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323528" y="911225"/>
            <a:ext cx="3835400" cy="5041900"/>
          </a:xfrm>
          <a:prstGeom prst="rect">
            <a:avLst/>
          </a:prstGeom>
          <a:noFill/>
          <a:ln>
            <a:noFill/>
          </a:ln>
          <a:effectLst>
            <a:glow rad="228600">
              <a:schemeClr val="accent1">
                <a:satMod val="175000"/>
                <a:alpha val="40000"/>
              </a:schemeClr>
            </a:glow>
            <a:outerShdw dist="35921" dir="2700000" algn="ctr" rotWithShape="0">
              <a:schemeClr val="bg2"/>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528200406"/>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79912" y="0"/>
            <a:ext cx="5364088" cy="6858000"/>
          </a:xfrm>
        </p:spPr>
        <p:txBody>
          <a:bodyPr>
            <a:noAutofit/>
          </a:bodyPr>
          <a:lstStyle/>
          <a:p>
            <a:r>
              <a:rPr lang="ru-RU" sz="2700" dirty="0" smtClean="0">
                <a:solidFill>
                  <a:srgbClr val="002060"/>
                </a:solidFill>
                <a:latin typeface="Bookman Old Style" panose="02050604050505020204" pitchFamily="18" charset="0"/>
              </a:rPr>
              <a:t>Учился Гумилёв плохо и однажды даже был на грани отчисления. Николай окончил гимназию к двадцати годам в 1906 году, а годом ранее на средства родителей была издана первая книга его стихов «Путь конквистадоров». Этот сборник удостоил своей отдельной рецензией Брюсов, один из авторитетнейших поэтов того времени. После окончания гимназии Гумилёв уехал учиться в Сорбонну.</a:t>
            </a:r>
            <a:endParaRPr lang="ru-RU" sz="2700" dirty="0">
              <a:solidFill>
                <a:srgbClr val="002060"/>
              </a:solidFill>
              <a:latin typeface="Bookman Old Style" panose="02050604050505020204" pitchFamily="18" charset="0"/>
            </a:endParaRPr>
          </a:p>
        </p:txBody>
      </p:sp>
      <p:pic>
        <p:nvPicPr>
          <p:cNvPr id="1026" name="Picture 2" descr="D:\Вытовтова\стрв\фото гумилев\263976-8025bae69ddd39d87ae8ecffe23f26a4.jpg"/>
          <p:cNvPicPr>
            <a:picLocks noGrp="1" noChangeAspect="1" noChangeArrowheads="1"/>
          </p:cNvPicPr>
          <p:nvPr>
            <p:ph idx="1"/>
          </p:nvPr>
        </p:nvPicPr>
        <p:blipFill rotWithShape="1">
          <a:blip r:embed="rId2" cstate="print">
            <a:extLst>
              <a:ext uri="{28A0092B-C50C-407E-A947-70E740481C1C}">
                <a14:useLocalDpi xmlns="" xmlns:a14="http://schemas.microsoft.com/office/drawing/2010/main" val="0"/>
              </a:ext>
            </a:extLst>
          </a:blip>
          <a:srcRect l="2793" t="3269" r="51497" b="2617"/>
          <a:stretch/>
        </p:blipFill>
        <p:spPr bwMode="auto">
          <a:xfrm>
            <a:off x="251520" y="870857"/>
            <a:ext cx="3600400" cy="5152572"/>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681527881"/>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0"/>
            <a:ext cx="8229600" cy="1417638"/>
          </a:xfrm>
        </p:spPr>
        <p:txBody>
          <a:bodyPr/>
          <a:lstStyle/>
          <a:p>
            <a:r>
              <a:rPr lang="ru-RU" dirty="0" smtClean="0">
                <a:solidFill>
                  <a:srgbClr val="7030A0"/>
                </a:solidFill>
                <a:effectLst>
                  <a:outerShdw blurRad="38100" dist="38100" dir="2700000" algn="tl">
                    <a:srgbClr val="000000">
                      <a:alpha val="43137"/>
                    </a:srgbClr>
                  </a:outerShdw>
                </a:effectLst>
                <a:latin typeface="Bookman Old Style" panose="02050604050505020204" pitchFamily="18" charset="0"/>
              </a:rPr>
              <a:t>За границей</a:t>
            </a:r>
            <a:endParaRPr lang="ru-RU" dirty="0">
              <a:solidFill>
                <a:srgbClr val="7030A0"/>
              </a:solidFill>
              <a:effectLst>
                <a:outerShdw blurRad="38100" dist="38100" dir="2700000" algn="tl">
                  <a:srgbClr val="000000">
                    <a:alpha val="43137"/>
                  </a:srgbClr>
                </a:outerShdw>
              </a:effectLst>
              <a:latin typeface="Bookman Old Style" panose="02050604050505020204" pitchFamily="18" charset="0"/>
            </a:endParaRPr>
          </a:p>
        </p:txBody>
      </p:sp>
      <p:pic>
        <p:nvPicPr>
          <p:cNvPr id="2050" name="Picture 2" descr="D:\Вытовтова\стрв\фото гумилев\gum1b.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043608" y="1387210"/>
            <a:ext cx="7200800" cy="4850102"/>
          </a:xfrm>
          <a:prstGeom prst="rect">
            <a:avLst/>
          </a:prstGeom>
          <a:noFill/>
          <a:effectLst>
            <a:glow rad="228600">
              <a:schemeClr val="accent1">
                <a:satMod val="175000"/>
                <a:alpha val="40000"/>
              </a:schemeClr>
            </a:glow>
          </a:effectLst>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01566714"/>
      </p:ext>
    </p:extLst>
  </p:cSld>
  <p:clrMapOvr>
    <a:masterClrMapping/>
  </p:clrMapOvr>
  <mc:AlternateContent xmlns:mc="http://schemas.openxmlformats.org/markup-compatibility/2006">
    <mc:Choice xmlns="" xmlns:p14="http://schemas.microsoft.com/office/powerpoint/2010/main" Requires="p14">
      <p:transition spd="slow" p14:dur="2000" advTm="17000">
        <p:diamond/>
      </p:transition>
    </mc:Choice>
    <mc:Fallback>
      <p:transition spd="slow" advTm="17000">
        <p:diamond/>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1014</TotalTime>
  <Words>2773</Words>
  <Application>Microsoft Office PowerPoint</Application>
  <PresentationFormat>Экран (4:3)</PresentationFormat>
  <Paragraphs>129</Paragraphs>
  <Slides>63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63</vt:i4>
      </vt:variant>
    </vt:vector>
  </HeadingPairs>
  <TitlesOfParts>
    <vt:vector size="64" baseType="lpstr">
      <vt:lpstr>Тема Office</vt:lpstr>
      <vt:lpstr>«Самый непрочитанный поэт…»</vt:lpstr>
      <vt:lpstr>Николай Степанович Гумилёв 15 апреля 1886 — 26 августа 1921. Русский поэт Серебряного века, создатель школы акмеизма, переводчик, литературный критик, путешественник, офицер.</vt:lpstr>
      <vt:lpstr>Детство и юность</vt:lpstr>
      <vt:lpstr>Слайд 4</vt:lpstr>
      <vt:lpstr>Митя и Коля Гумилёвы в раннем детстве.</vt:lpstr>
      <vt:lpstr>Детские рисунки Николая Гумилёва.</vt:lpstr>
      <vt:lpstr>В 1900 году у старшего брата Дмитрия обнаружился туберкулез, и Гумилёвы уехали на Кавказ, в Тифлис. В связи с переездом, Николай поступил второй раз в IV класс, в Тифлисскую мужскую гимназию. Здесь в «Тифлисском листке» 1902 года впервые было опубликовано стихотворение Н. Гумилёва «Я в лес бежал из городов…»</vt:lpstr>
      <vt:lpstr>Учился Гумилёв плохо и однажды даже был на грани отчисления. Николай окончил гимназию к двадцати годам в 1906 году, а годом ранее на средства родителей была издана первая книга его стихов «Путь конквистадоров». Этот сборник удостоил своей отдельной рецензией Брюсов, один из авторитетнейших поэтов того времени. После окончания гимназии Гумилёв уехал учиться в Сорбонну.</vt:lpstr>
      <vt:lpstr>За границей</vt:lpstr>
      <vt:lpstr>Гумилёв Н. С. в Париже, 1906 г.</vt:lpstr>
      <vt:lpstr>Ш4Р1-5 Гумилев Н.С.    Г94 Избранное / Н. С. Гумилев. - Хабаровск : Кн. изд-во, 1991. - 383 с.</vt:lpstr>
      <vt:lpstr>В 1907 году, в апреле, Гумилёв вернулся в Россию, чтобы пройти призывную комиссию. В июле он из Севастополя отправился в своё первое путешествие по Леванту и в конце июля вернулся в Париж. В 1908 году Гумилёв издал сборник «Романтические цветы». На деньги, полученные за сборник, а также на скопленные средства родителей, он отправляется во второе путешествие. Прибыл в Синоп, оттуда в Стамбул. После Турции Гумилёв посетил Грецию, затем отправился в Египет. В Каире у путешественника неожиданно кончились деньги, и он вынужден был поехать обратно. 29 ноября он вновь был в Петербурге.</vt:lpstr>
      <vt:lpstr>Николай Гумилёв — не только поэт, но и один из крупнейших исследователей Африки. Он совершил несколько экспедиций по восточной и северо-восточной Африке и привёз в Музей антропологии и этнографии (Кунсткамеру) в Санкт-Петербурге богатейшую коллекцию.</vt:lpstr>
      <vt:lpstr>Первая экспедиция в Абиссинию</vt:lpstr>
      <vt:lpstr>План путешествия по Абиссинии, начерченный рукой Гумилёва</vt:lpstr>
      <vt:lpstr>Три года между экспедициями были очень насыщенными в жизни поэта. В 1909 году Гумилёв организует иллюстрированный журнал «Аполлон», печатает свои знаменитые «Письма о русской поэзии». Весной этого же года Гумилёв вновь встречает Елизавету Дмитриеву, у них завязывается роман. Гумилёв даже предлагает поэтессе выйти за него замуж. Но Дмитриева предпочитает Гумилёву Максимилиана Волошина.</vt:lpstr>
      <vt:lpstr>Ш4Р6-5 Гумилев Н.С.     Г94 Драматические произведения. Переводы. Статьи. / Н.С. Гумилев. - Л. : Искусство, 1990. - 404 с.</vt:lpstr>
      <vt:lpstr>Гумилёв позволяет себе нелестно высказаться о Дмитриевой, за что получает вызов на дуэль от Макса Волошина. Дуэль состоялась 22 ноября 1909 года и новость о ней попала во многие столичные журналы и газеты. Оба поэта остались живы: Гумилёв промахнулся, пистолет Волошина дал осечку.</vt:lpstr>
      <vt:lpstr>25 апреля 1910 года, после трёх лет колебаний, он наконец женился: в Николаевской церкви села Никольская слободка (Левый берег Днепра, г. Киев, Украина) Гумилёв обвенчался с Анной Андреевной Горенко (Ахматовой). 1 октября 1912 года у Анны и Николая Гумилёвых родился сын Лев.</vt:lpstr>
      <vt:lpstr>Н.С. Гумилёв, Лев Гумилёв, А.А. Ахматова. Царское село. 1916 год. Единственное общее фото.</vt:lpstr>
      <vt:lpstr>В 1911 году при активнейшем участии Гумилёва был основан «Цех поэтов», в который, кроме Гумилёва, входили Анна Ахматова, Осип Мандельштам, Владимир Нарбут, Сергей Городецкий, Елизавета Кузьмина-Караваева (будущая «Мать Мария»), Зенкевич и др.</vt:lpstr>
      <vt:lpstr>Ш4Р6-5 Поэзия серебряного века    П67 (1880-1925). - М. : Худож. лит., 1991. - 574 с.</vt:lpstr>
      <vt:lpstr>В 1912 году Гумилёв заявил о появлении нового художественного течения — акмеизма. Акмеизм провозглашал материальность, предметность тематики и образов, точность слова. Появление нового течения вызвало бурную реакцию, по большей части негативную. В том же году акмеисты открывают собственное издательство «Гиперборей» и одноимённый журнал.</vt:lpstr>
      <vt:lpstr>Ш4Р6-49 Маковский С. К. На    М16 Парнасе Серебряного века / С. К. Маковский. - М. : ХXI век - Согласие, 2000. - 560 с.</vt:lpstr>
      <vt:lpstr>Вторая экспедиция в Абиссинию</vt:lpstr>
      <vt:lpstr>Вторая экспедиция состоялась в 1913 году. Она была организована лучше и согласована с Академией наук. Сначала Гумилёв хотел пересечь Данакильскую пустыню, изучить малоизвестные племена и попытаться их цивилизовать, но Академия отклонила этот маршрут как дорогостоящий, и поэт вынужден был предложить новый маршрут. В Россию он вернулся 1 сентября.</vt:lpstr>
      <vt:lpstr> У Гумилёва был непродолжительный роман с  актрисой театра Мейерхольда Ольгой Высотской, который продолжался около года. Этот роман перерос в серьёзные отношения, в результате которых 26 октября 1913 года у Ольги Николаевны родился сын Орест. То что для Гумилёва было интрижкой, оставило глубокий след в душе женщины.</vt:lpstr>
      <vt:lpstr>По некоторым данным, о существовании сына от Ольги Николаевны сам поэт так никогда и не узнал. Высотская узнала о его казни лишь в 1924-ом. Она всю жизнь продолжала любить его, так и не вышла замуж. Орест Высотский о своём происхождении узнал только в 1937 году и тогда же познакомился с братом по отцу — Львом Гумилёвым.</vt:lpstr>
      <vt:lpstr>Ш4Р6-5 Гумилев Н.С.    Г94 Избранное / Н.С. Гумилев. - М. : Просвещение, 1990. - 383 с.</vt:lpstr>
      <vt:lpstr>Первая мировая война</vt:lpstr>
      <vt:lpstr>Брат Николая Гумилёва – Дмитрий.</vt:lpstr>
      <vt:lpstr>Гумилёв был зачислен вольноопределяющимся в Лейб-Гвардии Уланский Её Величества полк. Уже в ноябре полк был переброшен в Южную Польшу. 19 ноября состоялось первое сражение. За ночную разведку перед сражением он был награждён знаком отличия военного ордена (Георгиевского креста) 4-й степени и повышен в звании до ефрейтора. Знак отличия был вручен ему 13 января 1915 года, а 15 января он был произведён в унтер-офицеры.</vt:lpstr>
      <vt:lpstr>В конце февраля в результате непрерывных боевых действий и разъездов Гумилёв заболел простудой. Месяц поэт лечился в Петрограде, потом вновь был возвращён на фронт. В сентябре поэт героем вернулся в Россию, а 28 марта 1916 года произведён в прапорщики с переводом в 5-й Гусарский Александрийский полк. Используя эту передышку, Гумилёв вёл активную литературную деятельность.</vt:lpstr>
      <vt:lpstr>Ш4Р6-5 Гумилев Н.С.    Г94 Сочинения в трех томах. Т.1 : стихотворения; Поэмы / Н. Гумилев. - М. : Худож. лит., 1991. - 590 с.</vt:lpstr>
      <vt:lpstr>Ш4Р6-6 Гумилев Н.С.    Г94 Сочинения в трех томах. Т.2 : драмы; Рассказы / Н. Гумилев. - М. : Худож. лит., 1991. - 478 с.</vt:lpstr>
      <vt:lpstr>Ш4Р6-4 Гумилев Н.С.    Г94 Сочинения в трех томах. Т.3 : письма о русской поэзии / Н. Гумилев. - М. : Худож. лит., 1991. - 430 с.</vt:lpstr>
      <vt:lpstr>В апреле 1916 года Николай Гумилёв уехал в Ялту лечить воспаление лёгких. Однако на этом военная жизнь поэта не закончилась. 8 июля 1916 года он вновь уехал на фронт, вновь ненадолго. В 1916 году вышел сборник стихов «Колчан», в который вошли стихи на военную тему.</vt:lpstr>
      <vt:lpstr>5 августа 1918 года состоялся развод с Анной Ахматовой. Отношения между поэтами разладились давно, но развестись до революции было невозможно. В 1919 году Гумилёв женился на Анне Николаевне Энгельгардт. Живя в Советской России, Гумилёв не скрывал своих религиозных и политических взглядов — он открыто крестился на храмы, заявлял о своих воззрениях.</vt:lpstr>
      <vt:lpstr>Елена Гумилева (1919–1942) — дочь Николая Гумилева. </vt:lpstr>
      <vt:lpstr>Слайд 40</vt:lpstr>
      <vt:lpstr>Слайд 41</vt:lpstr>
      <vt:lpstr>Слайд 42</vt:lpstr>
      <vt:lpstr>Арест и расстрел</vt:lpstr>
      <vt:lpstr>Последний снимок Н.С. Гумилёва, сделанный в застенках ВЧК. Фото из следственного дела. 1921 год.</vt:lpstr>
      <vt:lpstr>Место расстрела и захоронения до сих пор неизвестно, во вновь обнаруженных документах это не указано. Распространены следующие версии: -Бернгардовка (долина реки Лубьи) во Всеволожске. -Район пристани «Лисий Нос», за пороховыми складами. -Анна Ахматова считала, что место казни было на окраине города в стороне Пороховых. -Ковалёвский лес, в районе арсенала Ржевского полигона, у изгиба реки Лубьи. Лишь в 1992 году Гумилёв был реабилитирован.</vt:lpstr>
      <vt:lpstr>Ш4Р6 Гумилёв Н.С.  Г94 Стихотворения и поэмы / Н.С. Гумилёв. – М.: Современник, 1989.  -  461 с.</vt:lpstr>
      <vt:lpstr>Пирс в Лисьем Носу — традиционное место казней в Петербурге и возможное место расстрела Гумилёва.</vt:lpstr>
      <vt:lpstr>Лев Гумилёв и Орест Высотский, сыновья Н.С. Гумилёва</vt:lpstr>
      <vt:lpstr>Ю97 Н.С. Гумилев: Prо et contra.  Г94 Личность и творчество Николая Гумилева в оценке русских мыслителей и исследователей. - СПб. : Изд-во русского христ. гуман. института, 1995. - 672 с. </vt:lpstr>
      <vt:lpstr>Память</vt:lpstr>
      <vt:lpstr>Слайд 51</vt:lpstr>
      <vt:lpstr>Слайд 52</vt:lpstr>
      <vt:lpstr>Слайд 53</vt:lpstr>
      <vt:lpstr>Слайд 54</vt:lpstr>
      <vt:lpstr>Ш4Р1-5 Гумилев Н.С. Полное     Г94 собрание сочинений в десяти томах. Т.1. Стихотворения. Поэмы. (1902 - 1910) / Н. С. Гумилев. - М. : Воскресенье, 1998. - 502 с.</vt:lpstr>
      <vt:lpstr>Ш4Р1-5 Гумилев Н.С. Полное     Г94 собрание сочинений в десяти томах. Т.2. Стихотворения. Поэмы. (1910 - 1913) / Н. С. Гумилев. - М. : Воскресенье, 1998. - 344 с.</vt:lpstr>
      <vt:lpstr>Ш4Р1-5 Гумилев Н.С. Полное     Г94 собрание сочинений в десяти томах. Т.3. Стихотворения. Поэмы. (1914 - 1918) / Н. С. Гумилев. - М. : Воскресенье, 1999. - 464 с.</vt:lpstr>
      <vt:lpstr>Ш4Р1-5 Гумилев Н.С. Полное     Г94 собрание сочинений в десяти томах. Т.4. Стихотворения. Поэмы. (1918 - 1921) / Н. С. Гумилев. - М. : Воскресенье, 2001. – 397 с.</vt:lpstr>
      <vt:lpstr>Ш4Р1-5 Гумилев Н.С. Полное     Г94 собрание сочинений в десяти томах. Т.5. Драматургия. (1911 - 1921) / Н. С. Гумилев. - М. : Воскресенье, 2004. – 520 с.</vt:lpstr>
      <vt:lpstr>Ш4Р1-5 Гумилев Н.С. Полное     Г94 собрание сочинений в десяти томах. Т.6. Художественная проза. (1907 - 1918) / Н. С. Гумилев. - М. : Воскресенье, 2005. – 544 с.</vt:lpstr>
      <vt:lpstr>Ш4Р1-5 Гумилев Н.С. Полное    Г94 собрание сочинений в десяти томах. Т.7. Статьи о литературе и искусстве. Обзоры. Рецензии. (1907 - 1918) / Н. С. Гумилев. - М. : Воскресенье, 2006. – 554 с.</vt:lpstr>
      <vt:lpstr>Ш4Р1-5 Гумилев Н.С. Полное    Г94 собрание сочинений в десяти томах. Т.8. Письма. (1907 - 1918) / Н. С. Гумилев. - М. : Воскресенье, 2007. – 640 с.</vt:lpstr>
      <vt:lpstr>Еще не раз Вы вспомните меня И весь мой мир, волнующий и странный…              Н. С. Гумилёв</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«Я угрюмый и упрямый зодчий Храма…»</dc:title>
  <dc:creator>Антоненко Лариса Валентиновн</dc:creator>
  <cp:lastModifiedBy>stroeva_om</cp:lastModifiedBy>
  <cp:revision>257</cp:revision>
  <dcterms:created xsi:type="dcterms:W3CDTF">2016-03-21T12:00:08Z</dcterms:created>
  <dcterms:modified xsi:type="dcterms:W3CDTF">2016-04-15T08:48:30Z</dcterms:modified>
</cp:coreProperties>
</file>